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media/image2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4"/>
  </p:handoutMasterIdLst>
  <p:sldIdLst>
    <p:sldId id="271" r:id="rId3"/>
    <p:sldId id="288" r:id="rId4"/>
    <p:sldId id="259" r:id="rId6"/>
    <p:sldId id="289" r:id="rId7"/>
    <p:sldId id="290" r:id="rId8"/>
    <p:sldId id="310" r:id="rId9"/>
    <p:sldId id="291" r:id="rId10"/>
    <p:sldId id="309" r:id="rId11"/>
    <p:sldId id="276" r:id="rId12"/>
    <p:sldId id="342" r:id="rId13"/>
    <p:sldId id="343" r:id="rId14"/>
    <p:sldId id="344" r:id="rId15"/>
    <p:sldId id="345" r:id="rId16"/>
    <p:sldId id="326" r:id="rId17"/>
    <p:sldId id="292" r:id="rId18"/>
    <p:sldId id="279" r:id="rId19"/>
    <p:sldId id="283" r:id="rId20"/>
    <p:sldId id="346" r:id="rId21"/>
    <p:sldId id="286" r:id="rId22"/>
    <p:sldId id="287"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版权归b站木卫林所有" id="{E33F14F4-05C6-45C0-870E-820F4302EF79}">
          <p14:sldIdLst/>
        </p14:section>
        <p14:section name="请勿商用" id="{18F4B35A-0C90-4F12-B3D8-ED0C888A2297}">
          <p14:sldIdLst>
            <p14:sldId id="271"/>
          </p14:sldIdLst>
        </p14:section>
        <p14:section name="请保护无偿分享者" id="{5B76049D-527F-4C70-85EF-BA3BC164C14E}">
          <p14:sldIdLst>
            <p14:sldId id="288"/>
            <p14:sldId id="259"/>
            <p14:sldId id="289"/>
            <p14:sldId id="290"/>
            <p14:sldId id="310"/>
            <p14:sldId id="291"/>
            <p14:sldId id="309"/>
            <p14:sldId id="276"/>
            <p14:sldId id="342"/>
            <p14:sldId id="343"/>
            <p14:sldId id="344"/>
            <p14:sldId id="345"/>
            <p14:sldId id="326"/>
            <p14:sldId id="292"/>
            <p14:sldId id="279"/>
            <p14:sldId id="283"/>
            <p14:sldId id="346"/>
            <p14:sldId id="286"/>
            <p14:sldId id="287"/>
          </p14:sldIdLst>
        </p14:section>
      </p14:sectionLst>
    </p:ext>
    <p:ext uri="{EFAFB233-063F-42B5-8137-9DF3F51BA10A}">
      <p15:sldGuideLst xmlns:p15="http://schemas.microsoft.com/office/powerpoint/2012/main">
        <p15:guide id="1" orient="horz" pos="2209" userDrawn="1">
          <p15:clr>
            <a:srgbClr val="A4A3A4"/>
          </p15:clr>
        </p15:guide>
        <p15:guide id="2" pos="3840" userDrawn="1">
          <p15:clr>
            <a:srgbClr val="A4A3A4"/>
          </p15:clr>
        </p15:guide>
        <p15:guide id="3" pos="734" userDrawn="1">
          <p15:clr>
            <a:srgbClr val="A4A3A4"/>
          </p15:clr>
        </p15:guide>
        <p15:guide id="4" pos="69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E66"/>
    <a:srgbClr val="546D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16" autoAdjust="0"/>
    <p:restoredTop sz="94660"/>
  </p:normalViewPr>
  <p:slideViewPr>
    <p:cSldViewPr snapToGrid="0" showGuides="1">
      <p:cViewPr varScale="1">
        <p:scale>
          <a:sx n="85" d="100"/>
          <a:sy n="85" d="100"/>
        </p:scale>
        <p:origin x="427" y="72"/>
      </p:cViewPr>
      <p:guideLst>
        <p:guide orient="horz" pos="2209"/>
        <p:guide pos="3840"/>
        <p:guide pos="734"/>
        <p:guide pos="69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20.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C40CE-1A45-4E44-A00D-724B35B3FEC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E483F7-BEC0-4BFC-B5F2-BD7B6BCF1FE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C1C7-AA03-49B2-A056-011244E88E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8E93-BEF3-4485-8C8A-40031EE2E4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7889B9-496A-476E-9C79-B623D32F03B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19879" y="-19878"/>
            <a:ext cx="119270" cy="169277"/>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作者</a:t>
            </a:r>
            <a:r>
              <a:rPr lang="en-US" altLang="zh-CN"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滕婷</a:t>
            </a:r>
            <a:endPar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文本框 1"/>
          <p:cNvSpPr txBox="1"/>
          <p:nvPr userDrawn="1"/>
        </p:nvSpPr>
        <p:spPr>
          <a:xfrm>
            <a:off x="0" y="-19878"/>
            <a:ext cx="706056" cy="107722"/>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木卫林专属</a:t>
            </a:r>
            <a:endPar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5.png"/><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6.png"/><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7.png"/><Relationship Id="rId3" Type="http://schemas.openxmlformats.org/officeDocument/2006/relationships/tags" Target="../tags/tag10.xml"/><Relationship Id="rId2" Type="http://schemas.openxmlformats.org/officeDocument/2006/relationships/image" Target="../media/image3.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tags" Target="../tags/tag13.xml"/><Relationship Id="rId4" Type="http://schemas.openxmlformats.org/officeDocument/2006/relationships/image" Target="../media/image18.png"/><Relationship Id="rId3" Type="http://schemas.openxmlformats.org/officeDocument/2006/relationships/tags" Target="../tags/tag12.xml"/><Relationship Id="rId2" Type="http://schemas.openxmlformats.org/officeDocument/2006/relationships/image" Target="../media/image3.png"/><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0.png"/><Relationship Id="rId3" Type="http://schemas.openxmlformats.org/officeDocument/2006/relationships/tags" Target="../tags/tag15.xml"/><Relationship Id="rId2" Type="http://schemas.openxmlformats.org/officeDocument/2006/relationships/image" Target="../media/image3.png"/><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2.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media/image21.png"/><Relationship Id="rId3" Type="http://schemas.openxmlformats.org/officeDocument/2006/relationships/tags" Target="../tags/tag17.xml"/><Relationship Id="rId2" Type="http://schemas.openxmlformats.org/officeDocument/2006/relationships/image" Target="../media/image3.png"/><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hdphoto" Target="../media/image9.wdp"/><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hdphoto" Target="../media/image9.wdp"/><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26.sv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hdphoto" Target="../media/image9.wdp"/><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tags" Target="../tags/tag4.xml"/><Relationship Id="rId4" Type="http://schemas.openxmlformats.org/officeDocument/2006/relationships/image" Target="../media/image13.png"/><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57761" y="1916832"/>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03115"/>
            <a:chOff x="2207567" y="2599267"/>
            <a:chExt cx="7950894" cy="1303115"/>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美少女小组永不认输</a:t>
              </a:r>
              <a:endParaRPr lang="zh-CN" altLang="en-US" sz="5400" b="1" spc="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5" name="文本框 14"/>
            <p:cNvSpPr txBox="1"/>
            <p:nvPr/>
          </p:nvSpPr>
          <p:spPr>
            <a:xfrm>
              <a:off x="3387090" y="3594605"/>
              <a:ext cx="5692392"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GROUP  VII  PROJECT   REPORTING</a:t>
              </a:r>
              <a:endParaRPr lang="en-US" altLang="zh-CN"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476284" y="4499828"/>
            <a:ext cx="3147015" cy="369332"/>
          </a:xfrm>
          <a:prstGeom prst="rect">
            <a:avLst/>
          </a:prstGeom>
          <a:noFill/>
        </p:spPr>
        <p:txBody>
          <a:bodyPr wrap="none" rtlCol="0">
            <a:spAutoFit/>
          </a:bodyPr>
          <a:lstStyle/>
          <a:p>
            <a:pPr algn="ctr"/>
            <a:r>
              <a:rPr lang="zh-CN" altLang="en-US"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武汉科技大学丨第七小组</a:t>
            </a:r>
            <a:endParaRPr lang="zh-CN" altLang="en-US"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18" name="组合 17"/>
          <p:cNvGrpSpPr/>
          <p:nvPr/>
        </p:nvGrpSpPr>
        <p:grpSpPr>
          <a:xfrm>
            <a:off x="1345858" y="5776943"/>
            <a:ext cx="9778585" cy="397653"/>
            <a:chOff x="1144340" y="5587691"/>
            <a:chExt cx="9778585" cy="397653"/>
          </a:xfrm>
        </p:grpSpPr>
        <p:grpSp>
          <p:nvGrpSpPr>
            <p:cNvPr id="19" name="组合 18"/>
            <p:cNvGrpSpPr/>
            <p:nvPr/>
          </p:nvGrpSpPr>
          <p:grpSpPr>
            <a:xfrm>
              <a:off x="1513672" y="5587691"/>
              <a:ext cx="9409253" cy="397653"/>
              <a:chOff x="1903271" y="4968543"/>
              <a:chExt cx="9409253" cy="397653"/>
            </a:xfrm>
          </p:grpSpPr>
          <p:sp>
            <p:nvSpPr>
              <p:cNvPr id="23" name="文本框 22"/>
              <p:cNvSpPr txBox="1"/>
              <p:nvPr/>
            </p:nvSpPr>
            <p:spPr>
              <a:xfrm>
                <a:off x="1903271" y="4996864"/>
                <a:ext cx="2069797"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汇报人：张艺汶</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p:cNvSpPr txBox="1"/>
              <p:nvPr/>
            </p:nvSpPr>
            <p:spPr>
              <a:xfrm>
                <a:off x="9133722" y="4968543"/>
                <a:ext cx="2178802" cy="369332"/>
              </a:xfrm>
              <a:prstGeom prst="rect">
                <a:avLst/>
              </a:prstGeom>
              <a:noFill/>
            </p:spPr>
            <p:txBody>
              <a:bodyPr wrap="none" rtlCol="0">
                <a:spAutoFit/>
              </a:bodyPr>
              <a:lstStyle/>
              <a:p>
                <a:pPr algn="ctr"/>
                <a:r>
                  <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汇报时间：</a:t>
                </a:r>
                <a:r>
                  <a:rPr lang="en-US" altLang="zh-CN"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rPr>
                  <a:t>7.27</a:t>
                </a:r>
                <a:endParaRPr lang="zh-CN" altLang="en-US" b="1" spc="300" dirty="0">
                  <a:solidFill>
                    <a:srgbClr val="122E66"/>
                  </a:solidFill>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20" name="iconfont-1047-784241"/>
            <p:cNvSpPr/>
            <p:nvPr/>
          </p:nvSpPr>
          <p:spPr>
            <a:xfrm>
              <a:off x="8428828" y="5614915"/>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22E66"/>
                </a:solidFill>
              </a:endParaRPr>
            </a:p>
          </p:txBody>
        </p:sp>
        <p:pic>
          <p:nvPicPr>
            <p:cNvPr id="21" name="图形 2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144340" y="5616012"/>
              <a:ext cx="369332" cy="369332"/>
            </a:xfrm>
            <a:prstGeom prst="rect">
              <a:avLst/>
            </a:prstGeom>
          </p:spPr>
        </p:pic>
      </p:gr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78965" y="1432560"/>
            <a:ext cx="3463925" cy="448500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客户端向服务端发送指令</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通过信号量flag的值在两个进程之间的传递来决定是否选择对视频中的障碍物进行识别，flag值为1表示识别障碍物，flag值为0表示关闭识别障碍物。两个进程之间的通信依旧通过UDP传输连接进行，在Qt中的编程表现为发送方点击关闭或识别障碍物相关信号量利用QUdpSocket对象udpSocket函数writeDatagram传输数据，包含参数：信号量、目标ip地址以及接口，信号量以QByteArray格式封装。</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629910" y="1353820"/>
            <a:ext cx="6179820" cy="4770120"/>
          </a:xfrm>
          <a:prstGeom prst="rect">
            <a:avLst/>
          </a:prstGeom>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063115" y="1323340"/>
            <a:ext cx="9455150" cy="171259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服务端接收并显示数据</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服务端通过开启两个不同的端口利用QUdpSocket类接收UDP数据报接收两类数据，分别为图像数据和信号量数据。利用字节数组QByteArray类和数据缓冲区QBuffer类实现数据的接收和存储。QImageReader类实现设备文件中图像以及其他图像数据的读入。</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063115" y="3300730"/>
            <a:ext cx="9524365" cy="2945765"/>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78965" y="1122045"/>
            <a:ext cx="3463925" cy="5594985"/>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服务端对画面进行处理</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根据所接收的信号量判断是否开启障碍物识别。实现障碍物识别包括以下步骤：首先利用Yolov5::LetterBox分割图片，获取数据集中训练模型标签基本信息，物体的中心位置，物体的长宽（h,w），标签边界四个点坐标等信息，再通过Yolov5::readModel读取权重文件，加载模型，获取模型的基本信息,训练权重文件，接着通过Yolov5::Detect测试模型，识别图片中的物体及类别，获取预测框含有目标的置信度和预测框预测，最后通过Yolov5::drawPred根据训练结果，画出标签框。</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576570" y="1226185"/>
            <a:ext cx="6065520" cy="5364480"/>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85315" y="1315720"/>
            <a:ext cx="3484245" cy="2052320"/>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服务端将处理过的画面传递给客户端并由客户端显示</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r>
              <a:rPr lang="zh-CN" altLang="zh-CN" sz="1600" kern="100" dirty="0">
                <a:effectLst/>
                <a:latin typeface="等线" panose="02010600030101010101" charset="-122"/>
                <a:ea typeface="等线" panose="02010600030101010101" charset="-122"/>
                <a:cs typeface="Times New Roman" panose="02020603050405020304" pitchFamily="18" charset="0"/>
              </a:rPr>
              <a:t>该功能的实现方式与客户端将画面传递给服务端并由服务端显示的实现方式相同，在这里不再赘述。</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6028055" y="1242695"/>
            <a:ext cx="5100955" cy="221805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562100" y="3744595"/>
            <a:ext cx="9822180" cy="2827020"/>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325"/>
            <a:chOff x="2271562" y="413052"/>
            <a:chExt cx="2627696" cy="568325"/>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Yolov5</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具体技术说明</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372"/>
              <a:ext cx="2509520"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Yolov5 Specific Technical Description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文本框 1"/>
          <p:cNvSpPr txBox="1"/>
          <p:nvPr/>
        </p:nvSpPr>
        <p:spPr>
          <a:xfrm>
            <a:off x="1626235" y="1363345"/>
            <a:ext cx="4344670" cy="4864100"/>
          </a:xfrm>
          <a:prstGeom prst="rect">
            <a:avLst/>
          </a:prstGeom>
          <a:noFill/>
        </p:spPr>
        <p:txBody>
          <a:bodyPr wrap="square" rtlCol="0">
            <a:noAutofit/>
          </a:bodyPr>
          <a:lstStyle/>
          <a:p>
            <a:pPr marL="285750" indent="-285750" algn="l" fontAlgn="auto">
              <a:lnSpc>
                <a:spcPct val="125000"/>
              </a:lnSpc>
              <a:spcBef>
                <a:spcPts val="600"/>
              </a:spcBef>
              <a:spcAft>
                <a:spcPts val="600"/>
              </a:spcAft>
              <a:buClrTx/>
              <a:buSzTx/>
              <a:buFont typeface="Wingdings" panose="05000000000000000000" pitchFamily="2" charset="2"/>
              <a:buChar char="u"/>
            </a:pPr>
            <a:r>
              <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sym typeface="+mn-ea"/>
              </a:rPr>
              <a:t>障碍物识别模型生成训练</a:t>
            </a:r>
            <a:endParaRPr lang="zh-CN" altLang="en-US" sz="18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algn="l"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主要使用了yolov5源码的train.py、test.py、detect.py、export.py等代码文件。</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a:p>
            <a:pPr indent="457200" algn="l"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首先配置yolov5算法的pytorch运行环境以及导入相关依赖库，接着进行数据的收集打标签形成自己的数据集，在yolov5-master同级目录下创建datasets将数据集放入其中，根据数据集创建yaml训练数据配置文件。</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a:p>
            <a:pPr indent="457200" algn="l" fontAlgn="auto">
              <a:lnSpc>
                <a:spcPct val="125000"/>
              </a:lnSpc>
            </a:pPr>
            <a:r>
              <a:rPr lang="zh-CN" altLang="en-US" sz="1600" dirty="0">
                <a:solidFill>
                  <a:schemeClr val="tx1"/>
                </a:solidFill>
                <a:latin typeface="等线" panose="02010600030101010101" charset="-122"/>
                <a:ea typeface="等线" panose="02010600030101010101" charset="-122"/>
                <a:cs typeface="等线" panose="02010600030101010101" charset="-122"/>
              </a:rPr>
              <a:t>然后，在train.py中引用自己创建的obstacle.yaml、设置训练图像大小以及簇数。通过在终端引用命令行语句进行模型训练，产生best.pt权重文件，使用detect.py进行验证。最后在export.py文件中设置相应参数将best.pt文件转化为能被c++引用的onnx文件进行模式识别。</a:t>
            </a:r>
            <a:endParaRPr lang="zh-CN" altLang="en-US" sz="1600" dirty="0">
              <a:solidFill>
                <a:schemeClr val="tx1"/>
              </a:solidFill>
              <a:latin typeface="等线" panose="02010600030101010101" charset="-122"/>
              <a:ea typeface="等线" panose="02010600030101010101" charset="-122"/>
              <a:cs typeface="等线" panose="02010600030101010101"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026150" y="1801495"/>
            <a:ext cx="5894070" cy="3987800"/>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2.4</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sz="2000" dirty="0">
                  <a:latin typeface="OPPOSans B" panose="00020600040101010101" pitchFamily="18" charset="-122"/>
                  <a:ea typeface="OPPOSans B" panose="00020600040101010101" pitchFamily="18" charset="-122"/>
                  <a:cs typeface="OPPOSans B" panose="00020600040101010101" pitchFamily="18" charset="-122"/>
                </a:rPr>
                <a:t>效果展示</a:t>
              </a:r>
              <a:endParaRPr lang="zh-CN"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Show</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564005" y="1262380"/>
            <a:ext cx="4993005" cy="5396865"/>
          </a:xfrm>
          <a:prstGeom prst="rect">
            <a:avLst/>
          </a:prstGeom>
          <a:noFill/>
        </p:spPr>
        <p:txBody>
          <a:bodyPr wrap="square" rtlCol="0">
            <a:noAutofit/>
          </a:bodyPr>
          <a:lstStyle/>
          <a:p>
            <a:pPr indent="0" algn="ctr">
              <a:lnSpc>
                <a:spcPct val="125000"/>
              </a:lnSpc>
              <a:spcBef>
                <a:spcPts val="600"/>
              </a:spcBef>
              <a:spcAft>
                <a:spcPts val="600"/>
              </a:spcAft>
              <a:buFont typeface="Wingdings" panose="05000000000000000000" pitchFamily="2" charset="2"/>
              <a:buNone/>
            </a:pPr>
            <a:r>
              <a:rPr lang="zh-CN" altLang="en-US"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服务端</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marL="285750" indent="0" algn="ctr">
              <a:lnSpc>
                <a:spcPct val="125000"/>
              </a:lnSpc>
              <a:spcBef>
                <a:spcPts val="600"/>
              </a:spcBef>
              <a:spcAft>
                <a:spcPts val="600"/>
              </a:spcAft>
              <a:buFont typeface="Wingdings" panose="05000000000000000000" pitchFamily="2" charset="2"/>
              <a:buNone/>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626235" y="1866265"/>
            <a:ext cx="4698365" cy="4276725"/>
          </a:xfrm>
          <a:prstGeom prst="rect">
            <a:avLst/>
          </a:prstGeom>
        </p:spPr>
      </p:pic>
      <p:sp>
        <p:nvSpPr>
          <p:cNvPr id="4" name="文本框 3"/>
          <p:cNvSpPr txBox="1"/>
          <p:nvPr>
            <p:custDataLst>
              <p:tags r:id="rId5"/>
            </p:custDataLst>
          </p:nvPr>
        </p:nvSpPr>
        <p:spPr>
          <a:xfrm>
            <a:off x="6654800" y="1262380"/>
            <a:ext cx="4993005" cy="5396865"/>
          </a:xfrm>
          <a:prstGeom prst="rect">
            <a:avLst/>
          </a:prstGeom>
          <a:noFill/>
        </p:spPr>
        <p:txBody>
          <a:bodyPr wrap="square" rtlCol="0">
            <a:noAutofit/>
          </a:bodyPr>
          <a:lstStyle/>
          <a:p>
            <a:pPr indent="0" algn="ctr">
              <a:lnSpc>
                <a:spcPct val="125000"/>
              </a:lnSpc>
              <a:spcBef>
                <a:spcPts val="600"/>
              </a:spcBef>
              <a:spcAft>
                <a:spcPts val="600"/>
              </a:spcAft>
              <a:buFont typeface="Wingdings" panose="05000000000000000000" pitchFamily="2" charset="2"/>
              <a:buNone/>
            </a:pPr>
            <a:r>
              <a:rPr lang="zh-CN" altLang="en-US" sz="2000" b="1" kern="100" dirty="0">
                <a:solidFill>
                  <a:srgbClr val="122E66"/>
                </a:solidFill>
                <a:effectLst/>
                <a:latin typeface="等线" panose="02010600030101010101" charset="-122"/>
                <a:ea typeface="OPPOSans R" panose="00020600040101010101" pitchFamily="18" charset="-122"/>
                <a:cs typeface="Times New Roman" panose="02020603050405020304" pitchFamily="18" charset="0"/>
                <a:sym typeface="+mn-ea"/>
              </a:rPr>
              <a:t>客户端</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marL="285750" indent="0" algn="ctr">
              <a:lnSpc>
                <a:spcPct val="125000"/>
              </a:lnSpc>
              <a:spcBef>
                <a:spcPts val="600"/>
              </a:spcBef>
              <a:spcAft>
                <a:spcPts val="600"/>
              </a:spcAft>
              <a:buFont typeface="Wingdings" panose="05000000000000000000" pitchFamily="2" charset="2"/>
              <a:buNone/>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pic>
        <p:nvPicPr>
          <p:cNvPr id="5" name="图片 4"/>
          <p:cNvPicPr>
            <a:picLocks noChangeAspect="1"/>
          </p:cNvPicPr>
          <p:nvPr>
            <p:custDataLst>
              <p:tags r:id="rId6"/>
            </p:custDataLst>
          </p:nvPr>
        </p:nvPicPr>
        <p:blipFill>
          <a:blip r:embed="rId7"/>
          <a:stretch>
            <a:fillRect/>
          </a:stretch>
        </p:blipFill>
        <p:spPr>
          <a:xfrm>
            <a:off x="6557010" y="1791970"/>
            <a:ext cx="5454015" cy="4425950"/>
          </a:xfrm>
          <a:prstGeom prst="rect">
            <a:avLst/>
          </a:prstGeom>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3214535"/>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5590" y="432294"/>
              <a:ext cx="936192" cy="267483"/>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3.1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结果展示</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print the presentation</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9/17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petal_20230727_113018">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902339" y="1214226"/>
            <a:ext cx="9299061" cy="52307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595" y="412750"/>
            <a:ext cx="2834640"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4.1</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小组总结与收获</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896200" y="1741401"/>
            <a:ext cx="8399593" cy="283770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代码组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在本次项目中，我们主要负责了代码的编写，得益于方案组精确的策划，我们可以很顺利地开展本次项目，但是在编码过程中，我们也遇到了很多问题。首先是开发项目初期，配置环境的问题，由于操作不当以及</a:t>
            </a:r>
            <a:r>
              <a:rPr lang="en-US" altLang="zh-CN" sz="1400" dirty="0">
                <a:latin typeface="OPPOSans R" panose="00020600040101010101" pitchFamily="18" charset="-122"/>
                <a:ea typeface="OPPOSans R" panose="00020600040101010101" pitchFamily="18" charset="-122"/>
                <a:cs typeface="OPPOSans R" panose="00020600040101010101" pitchFamily="18" charset="-122"/>
              </a:rPr>
              <a:t>Qt</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版本与所要求的开发环境版本不匹配，需要重装</a:t>
            </a:r>
            <a:r>
              <a:rPr lang="en-US" altLang="zh-CN" sz="1400" dirty="0">
                <a:latin typeface="OPPOSans R" panose="00020600040101010101" pitchFamily="18" charset="-122"/>
                <a:ea typeface="OPPOSans R" panose="00020600040101010101" pitchFamily="18" charset="-122"/>
                <a:cs typeface="OPPOSans R" panose="00020600040101010101" pitchFamily="18" charset="-122"/>
              </a:rPr>
              <a:t>Qt</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，再根据老师的步骤，配置环境安装</a:t>
            </a:r>
            <a:r>
              <a:rPr lang="en-US" altLang="zh-CN" sz="1400" dirty="0" err="1">
                <a:latin typeface="OPPOSans R" panose="00020600040101010101" pitchFamily="18" charset="-122"/>
                <a:ea typeface="OPPOSans R" panose="00020600040101010101" pitchFamily="18" charset="-122"/>
                <a:cs typeface="OPPOSans R" panose="00020600040101010101" pitchFamily="18" charset="-122"/>
              </a:rPr>
              <a:t>opencv</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。其次，由于两个项目</a:t>
            </a:r>
            <a:r>
              <a:rPr lang="en-US" altLang="zh-CN" sz="1400" dirty="0">
                <a:latin typeface="OPPOSans R" panose="00020600040101010101" pitchFamily="18" charset="-122"/>
                <a:ea typeface="OPPOSans R" panose="00020600040101010101" pitchFamily="18" charset="-122"/>
                <a:cs typeface="OPPOSans R" panose="00020600040101010101" pitchFamily="18" charset="-122"/>
              </a:rPr>
              <a:t>send</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和</a:t>
            </a:r>
            <a:r>
              <a:rPr lang="en-US" altLang="zh-CN" sz="1400" dirty="0" err="1">
                <a:latin typeface="OPPOSans R" panose="00020600040101010101" pitchFamily="18" charset="-122"/>
                <a:ea typeface="OPPOSans R" panose="00020600040101010101" pitchFamily="18" charset="-122"/>
                <a:cs typeface="OPPOSans R" panose="00020600040101010101" pitchFamily="18" charset="-122"/>
              </a:rPr>
              <a:t>recimage</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之间通信，使用的是</a:t>
            </a:r>
            <a:r>
              <a:rPr lang="en-US" altLang="zh-CN" sz="1400" dirty="0" err="1">
                <a:latin typeface="OPPOSans R" panose="00020600040101010101" pitchFamily="18" charset="-122"/>
                <a:ea typeface="OPPOSans R" panose="00020600040101010101" pitchFamily="18" charset="-122"/>
                <a:cs typeface="OPPOSans R" panose="00020600040101010101" pitchFamily="18" charset="-122"/>
              </a:rPr>
              <a:t>QUdpSocket</a:t>
            </a:r>
            <a:r>
              <a:rPr lang="en-US" altLang="zh-CN" sz="1400" dirty="0">
                <a:latin typeface="OPPOSans R" panose="00020600040101010101" pitchFamily="18" charset="-122"/>
                <a:ea typeface="OPPOSans R" panose="00020600040101010101" pitchFamily="18" charset="-122"/>
                <a:cs typeface="OPPOSans R" panose="00020600040101010101" pitchFamily="18" charset="-122"/>
              </a:rPr>
              <a:t> UDP/IP</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协议通信，遇到了传输过程中数据错乱的问题。通过设置两个端口，传两个消息解决问题。接着，在调用</a:t>
            </a:r>
            <a:r>
              <a:rPr lang="en-US" altLang="zh-CN" sz="1400" dirty="0" err="1">
                <a:latin typeface="OPPOSans R" panose="00020600040101010101" pitchFamily="18" charset="-122"/>
                <a:ea typeface="OPPOSans R" panose="00020600040101010101" pitchFamily="18" charset="-122"/>
                <a:cs typeface="OPPOSans R" panose="00020600040101010101" pitchFamily="18" charset="-122"/>
              </a:rPr>
              <a:t>onnx</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模型时，程序一直无法正常运行，通过调整</a:t>
            </a:r>
            <a:r>
              <a:rPr lang="en-US" altLang="zh-CN" sz="1400" dirty="0">
                <a:latin typeface="OPPOSans R" panose="00020600040101010101" pitchFamily="18" charset="-122"/>
                <a:ea typeface="OPPOSans R" panose="00020600040101010101" pitchFamily="18" charset="-122"/>
                <a:cs typeface="OPPOSans R" panose="00020600040101010101" pitchFamily="18" charset="-122"/>
              </a:rPr>
              <a:t>export.py</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代码中的参数重新转换</a:t>
            </a:r>
            <a:r>
              <a:rPr lang="en-US" altLang="zh-CN" sz="1400" dirty="0">
                <a:latin typeface="OPPOSans R" panose="00020600040101010101" pitchFamily="18" charset="-122"/>
                <a:ea typeface="OPPOSans R" panose="00020600040101010101" pitchFamily="18" charset="-122"/>
                <a:cs typeface="OPPOSans R" panose="00020600040101010101" pitchFamily="18" charset="-122"/>
              </a:rPr>
              <a:t>pt</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模型，使得</a:t>
            </a:r>
            <a:r>
              <a:rPr lang="en-US" altLang="zh-CN" sz="1400" dirty="0" err="1">
                <a:latin typeface="OPPOSans R" panose="00020600040101010101" pitchFamily="18" charset="-122"/>
                <a:ea typeface="OPPOSans R" panose="00020600040101010101" pitchFamily="18" charset="-122"/>
                <a:cs typeface="OPPOSans R" panose="00020600040101010101" pitchFamily="18" charset="-122"/>
              </a:rPr>
              <a:t>onnx</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模型可以正常调用。</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当然，我们也有很多收获。我们意识到在开发过程中，时刻保持平常心态，遇到问题不要心急，多向同学，老师寻求帮助。此次项目也锻炼了我们的编码能力，对我们以后的从事计算机领域方面的工作也有很大的帮助。</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2" name="组合 21"/>
          <p:cNvGrpSpPr/>
          <p:nvPr/>
        </p:nvGrpSpPr>
        <p:grpSpPr>
          <a:xfrm>
            <a:off x="-5947" y="163629"/>
            <a:ext cx="1171161" cy="6686208"/>
            <a:chOff x="-5947" y="163629"/>
            <a:chExt cx="1171161"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595" y="412750"/>
            <a:ext cx="2834640"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4.1</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小组总结与收获</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171161" cy="6686208"/>
            <a:chOff x="-5947" y="163629"/>
            <a:chExt cx="1171161"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5946" y="386346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0" name="文本框 19"/>
          <p:cNvSpPr txBox="1"/>
          <p:nvPr/>
        </p:nvSpPr>
        <p:spPr>
          <a:xfrm>
            <a:off x="1712595" y="1409076"/>
            <a:ext cx="9774555" cy="2592070"/>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方案组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我们主要负责了项目中的方案设计部分，主要完成了功能图的绘制和功能说明的撰写。在拿到项目的说明以后，我们进行了讨论，确定了用盒子模拟车辆遇到的障碍物。我们提前配置好此次项目所需要的环境，在anaconda中安装python和pytorch，为后面的项目开发奠定基础。接着，为了让代码组更好地理解本项目，我们还绘制了功能图，使得功能之间的联系更加清晰，便于理解。另外，我们也参与了训练集的制作，主要负责为图片加上标签。我们利用labelimg对图片中的物体打标签，在图片中框选不同种类的障碍物，进行标签的分类，转化成yolo格式便于后续的识别。</a:t>
            </a:r>
            <a:br>
              <a:rPr lang="zh-CN" altLang="en-US" sz="1400" dirty="0">
                <a:latin typeface="OPPOSans R" panose="00020600040101010101" pitchFamily="18" charset="-122"/>
                <a:ea typeface="OPPOSans R" panose="00020600040101010101" pitchFamily="18" charset="-122"/>
                <a:cs typeface="OPPOSans R" panose="00020600040101010101" pitchFamily="18" charset="-122"/>
              </a:rPr>
            </a:b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总之，在本项目中我们收获了许多，不仅学习了如何更好地制定一个开发方案，也对制作数据集，使用Qt进行软件开发等相关技能有了一定的了解。</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1" name="文本框 20"/>
          <p:cNvSpPr txBox="1"/>
          <p:nvPr/>
        </p:nvSpPr>
        <p:spPr>
          <a:xfrm>
            <a:off x="1743114" y="4264757"/>
            <a:ext cx="9836150" cy="151447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汇报组</a:t>
            </a:r>
            <a:endParaRPr lang="en-US" altLang="zh-CN" sz="1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汇报组及时跟进各个项目小组的进展并进行汇总展示，小组成员之间不断沟通交流以达到最好的展示效果。我们从确定汇报架构组成到每个细节处理都第一时间进行分工合作，把团队效益最大化。在此期间，我们不仅把理论知识付诸实践，而且还明白了团队的重要性，这也是生产实习项目开发的主要目的之一，让我们提前接触实际工作与社会接轨。</a:t>
            </a: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endParaRPr lang="zh-CN" alt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Tree>
  </p:cSld>
  <p:clrMapOvr>
    <a:masterClrMapping/>
  </p:clrMapOvr>
  <p:transition spd="slow">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48"/>
          <p:cNvSpPr/>
          <p:nvPr/>
        </p:nvSpPr>
        <p:spPr>
          <a:xfrm>
            <a:off x="1473581" y="4792528"/>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1533930" y="3114214"/>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1473581" y="1374903"/>
            <a:ext cx="10386254" cy="846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792941" y="367021"/>
            <a:ext cx="2784362" cy="577438"/>
            <a:chOff x="2168999" y="413052"/>
            <a:chExt cx="2784362" cy="577438"/>
          </a:xfrm>
        </p:grpSpPr>
        <p:sp>
          <p:nvSpPr>
            <p:cNvPr id="23" name="文本框 22"/>
            <p:cNvSpPr txBox="1"/>
            <p:nvPr/>
          </p:nvSpPr>
          <p:spPr>
            <a:xfrm>
              <a:off x="2168999" y="413052"/>
              <a:ext cx="273025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4.2 </a:t>
              </a: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小组分工</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616829" y="713683"/>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division of work</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359928" y="1596050"/>
            <a:ext cx="6646606" cy="368300"/>
          </a:xfrm>
          <a:prstGeom prst="rect">
            <a:avLst/>
          </a:prstGeom>
          <a:noFill/>
        </p:spPr>
        <p:txBody>
          <a:bodyPr wrap="square" rtlCol="0">
            <a:spAutoFit/>
          </a:bodyPr>
          <a:lstStyle/>
          <a:p>
            <a:r>
              <a:rPr lang="zh-CN" altLang="en-US"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项目思路与设计</a:t>
            </a:r>
            <a:r>
              <a:rPr lang="zh-CN" altLang="en-US" dirty="0">
                <a:latin typeface="OPPOSans R" panose="00020600040101010101" pitchFamily="18" charset="-122"/>
                <a:ea typeface="OPPOSans R" panose="00020600040101010101" pitchFamily="18" charset="-122"/>
                <a:cs typeface="OPPOSans R" panose="00020600040101010101" pitchFamily="18" charset="-122"/>
              </a:rPr>
              <a:t>：  郑丹、张晨晨</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pic>
        <p:nvPicPr>
          <p:cNvPr id="8" name="图形 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76888" y="1505776"/>
            <a:ext cx="490384" cy="490384"/>
          </a:xfrm>
          <a:prstGeom prst="rect">
            <a:avLst/>
          </a:prstGeom>
        </p:spPr>
      </p:pic>
      <p:grpSp>
        <p:nvGrpSpPr>
          <p:cNvPr id="12" name="组合 11"/>
          <p:cNvGrpSpPr/>
          <p:nvPr/>
        </p:nvGrpSpPr>
        <p:grpSpPr>
          <a:xfrm>
            <a:off x="2359927" y="3258093"/>
            <a:ext cx="9678427" cy="429413"/>
            <a:chOff x="2241754" y="2504569"/>
            <a:chExt cx="9061456" cy="429413"/>
          </a:xfrm>
        </p:grpSpPr>
        <p:sp>
          <p:nvSpPr>
            <p:cNvPr id="22" name="文本框 21"/>
            <p:cNvSpPr txBox="1"/>
            <p:nvPr/>
          </p:nvSpPr>
          <p:spPr>
            <a:xfrm>
              <a:off x="4252301" y="2504569"/>
              <a:ext cx="7050909" cy="429413"/>
            </a:xfrm>
            <a:prstGeom prst="rect">
              <a:avLst/>
            </a:prstGeom>
            <a:noFill/>
          </p:spPr>
          <p:txBody>
            <a:bodyPr wrap="square" rtlCol="0">
              <a:spAutoFit/>
            </a:bodyPr>
            <a:lstStyle/>
            <a:p>
              <a:pPr>
                <a:lnSpc>
                  <a:spcPct val="130000"/>
                </a:lnSpc>
              </a:pPr>
              <a:r>
                <a:rPr lang="zh-CN" altLang="en-US" dirty="0">
                  <a:latin typeface="OPPOSans R" panose="00020600040101010101" pitchFamily="18" charset="-122"/>
                  <a:ea typeface="OPPOSans R" panose="00020600040101010101" pitchFamily="18" charset="-122"/>
                  <a:cs typeface="OPPOSans R" panose="00020600040101010101" pitchFamily="18" charset="-122"/>
                </a:rPr>
                <a:t>张艺汶、王雪郦、夏茹、杨怡瑞</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文本框 29"/>
            <p:cNvSpPr txBox="1"/>
            <p:nvPr/>
          </p:nvSpPr>
          <p:spPr>
            <a:xfrm>
              <a:off x="2241754" y="2543097"/>
              <a:ext cx="1964466" cy="338554"/>
            </a:xfrm>
            <a:prstGeom prst="rect">
              <a:avLst/>
            </a:prstGeom>
            <a:noFill/>
          </p:spPr>
          <p:txBody>
            <a:bodyPr wrap="square">
              <a:spAutoFit/>
            </a:bodyPr>
            <a:lstStyle/>
            <a:p>
              <a:r>
                <a:rPr lang="zh-CN" altLang="en-US"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代码开发与模型训练</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grpSp>
        <p:nvGrpSpPr>
          <p:cNvPr id="10" name="组合 9"/>
          <p:cNvGrpSpPr/>
          <p:nvPr/>
        </p:nvGrpSpPr>
        <p:grpSpPr>
          <a:xfrm>
            <a:off x="2317160" y="5051470"/>
            <a:ext cx="8128477" cy="369332"/>
            <a:chOff x="2165896" y="3815933"/>
            <a:chExt cx="8128477" cy="369332"/>
          </a:xfrm>
        </p:grpSpPr>
        <p:sp>
          <p:nvSpPr>
            <p:cNvPr id="25" name="文本框 24"/>
            <p:cNvSpPr txBox="1"/>
            <p:nvPr/>
          </p:nvSpPr>
          <p:spPr>
            <a:xfrm>
              <a:off x="4344208" y="3815933"/>
              <a:ext cx="5950165"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吕萌、李欢、许春燕、唐诗雨</a:t>
              </a:r>
              <a:endParaRPr lang="zh-CN" alt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1" name="文本框 30"/>
            <p:cNvSpPr txBox="1"/>
            <p:nvPr/>
          </p:nvSpPr>
          <p:spPr>
            <a:xfrm>
              <a:off x="2165896" y="3819108"/>
              <a:ext cx="2259965" cy="337185"/>
            </a:xfrm>
            <a:prstGeom prst="rect">
              <a:avLst/>
            </a:prstGeom>
            <a:noFill/>
          </p:spPr>
          <p:txBody>
            <a:bodyPr wrap="square">
              <a:spAutoFit/>
            </a:bodyPr>
            <a:lstStyle/>
            <a:p>
              <a:r>
                <a:rPr lang="zh-CN" altLang="en-US"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项目成果汇总与展示</a:t>
              </a: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a:t>
              </a:r>
              <a:endParaRPr lang="zh-CN" altLang="en-US" sz="1600" dirty="0"/>
            </a:p>
          </p:txBody>
        </p:sp>
      </p:grpSp>
      <p:pic>
        <p:nvPicPr>
          <p:cNvPr id="39" name="图形 3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76888" y="3223765"/>
            <a:ext cx="490384" cy="490384"/>
          </a:xfrm>
          <a:prstGeom prst="rect">
            <a:avLst/>
          </a:prstGeom>
        </p:spPr>
      </p:pic>
      <p:pic>
        <p:nvPicPr>
          <p:cNvPr id="40" name="图形 39"/>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64993" y="4945655"/>
            <a:ext cx="490384" cy="490384"/>
          </a:xfrm>
          <a:prstGeom prst="rect">
            <a:avLst/>
          </a:prstGeom>
        </p:spPr>
      </p:pic>
      <p:sp>
        <p:nvSpPr>
          <p:cNvPr id="43" name="矩形 42"/>
          <p:cNvSpPr/>
          <p:nvPr/>
        </p:nvSpPr>
        <p:spPr>
          <a:xfrm>
            <a:off x="0" y="139141"/>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a:off x="-5946" y="3835276"/>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文本框 49"/>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51" name="文本框 50"/>
          <p:cNvSpPr txBox="1"/>
          <p:nvPr/>
        </p:nvSpPr>
        <p:spPr>
          <a:xfrm>
            <a:off x="-5947" y="2486234"/>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52" name="文本框 51"/>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53" name="文本框 52"/>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54" name="图片 53" descr="ct1-logo"/>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55" name="文本框 54"/>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56" name="文本框 5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57" name="图片 5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375E-6 3.7037E-7 L 4.375E-6 0.0956 " pathEditMode="relative" rAng="0" ptsTypes="AA">
                                      <p:cBhvr>
                                        <p:cTn id="6" dur="2000" fill="hold"/>
                                        <p:tgtEl>
                                          <p:spTgt spid="45"/>
                                        </p:tgtEl>
                                        <p:attrNameLst>
                                          <p:attrName>ppt_x</p:attrName>
                                          <p:attrName>ppt_y</p:attrName>
                                        </p:attrNameLst>
                                      </p:cBhvr>
                                      <p:rCtr x="0"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ṡ1íḋe"/>
          <p:cNvSpPr/>
          <p:nvPr/>
        </p:nvSpPr>
        <p:spPr>
          <a:xfrm>
            <a:off x="0" y="-72612"/>
            <a:ext cx="12215105" cy="2371090"/>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grpSp>
        <p:nvGrpSpPr>
          <p:cNvPr id="3" name="组合 2"/>
          <p:cNvGrpSpPr/>
          <p:nvPr/>
        </p:nvGrpSpPr>
        <p:grpSpPr>
          <a:xfrm>
            <a:off x="5008727" y="562988"/>
            <a:ext cx="2174545" cy="1176664"/>
            <a:chOff x="907124" y="423672"/>
            <a:chExt cx="1889174" cy="1176664"/>
          </a:xfrm>
        </p:grpSpPr>
        <p:sp>
          <p:nvSpPr>
            <p:cNvPr id="4" name="文本框 3"/>
            <p:cNvSpPr txBox="1"/>
            <p:nvPr/>
          </p:nvSpPr>
          <p:spPr>
            <a:xfrm>
              <a:off x="907124" y="423672"/>
              <a:ext cx="188917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FFFFFF"/>
                  </a:solidFill>
                  <a:effectLst/>
                  <a:uLnTx/>
                  <a:uFillTx/>
                  <a:latin typeface="阿里巴巴普惠体 B"/>
                  <a:ea typeface="阿里巴巴普惠体 B"/>
                  <a:cs typeface="+mn-cs"/>
                </a:rPr>
                <a:t>目 录</a:t>
              </a:r>
              <a:endParaRPr kumimoji="0" lang="zh-CN" altLang="en-US" sz="5400" b="0" i="0" u="none" strike="noStrike" kern="1200" cap="none" spc="0" normalizeH="0" baseline="0" noProof="0" dirty="0">
                <a:ln>
                  <a:noFill/>
                </a:ln>
                <a:solidFill>
                  <a:srgbClr val="FFFFFF"/>
                </a:solidFill>
                <a:effectLst/>
                <a:uLnTx/>
                <a:uFillTx/>
                <a:latin typeface="阿里巴巴普惠体 B"/>
                <a:ea typeface="阿里巴巴普惠体 B"/>
                <a:cs typeface="+mn-cs"/>
              </a:endParaRPr>
            </a:p>
          </p:txBody>
        </p:sp>
        <p:sp>
          <p:nvSpPr>
            <p:cNvPr id="2" name="文本框 1"/>
            <p:cNvSpPr txBox="1"/>
            <p:nvPr/>
          </p:nvSpPr>
          <p:spPr>
            <a:xfrm>
              <a:off x="1179686" y="1261782"/>
              <a:ext cx="1535379" cy="338554"/>
            </a:xfrm>
            <a:prstGeom prst="rect">
              <a:avLst/>
            </a:prstGeom>
            <a:noFill/>
          </p:spPr>
          <p:txBody>
            <a:bodyPr wrap="square" rtlCol="0">
              <a:spAutoFit/>
            </a:bodyPr>
            <a:lstStyle/>
            <a:p>
              <a:pPr algn="l"/>
              <a:r>
                <a:rPr lang="en-US" altLang="zh-CN"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CONTENTS</a:t>
              </a:r>
              <a:endParaRPr lang="zh-CN" altLang="en-US" sz="1600" b="1"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grpSp>
      <p:cxnSp>
        <p:nvCxnSpPr>
          <p:cNvPr id="175" name="直接连接符 174"/>
          <p:cNvCxnSpPr/>
          <p:nvPr/>
        </p:nvCxnSpPr>
        <p:spPr>
          <a:xfrm>
            <a:off x="-13128" y="219115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606467" y="2593640"/>
            <a:ext cx="9452058" cy="3476384"/>
            <a:chOff x="1451198" y="2593287"/>
            <a:chExt cx="9452058" cy="3476384"/>
          </a:xfrm>
        </p:grpSpPr>
        <p:grpSp>
          <p:nvGrpSpPr>
            <p:cNvPr id="14" name="组合 13"/>
            <p:cNvGrpSpPr/>
            <p:nvPr/>
          </p:nvGrpSpPr>
          <p:grpSpPr>
            <a:xfrm>
              <a:off x="1451198" y="2593287"/>
              <a:ext cx="2919058" cy="1774122"/>
              <a:chOff x="1538642" y="2870242"/>
              <a:chExt cx="2919058" cy="1774122"/>
            </a:xfrm>
          </p:grpSpPr>
          <p:sp>
            <p:nvSpPr>
              <p:cNvPr id="97" name="文本框 96"/>
              <p:cNvSpPr txBox="1"/>
              <p:nvPr/>
            </p:nvSpPr>
            <p:spPr>
              <a:xfrm>
                <a:off x="2237829" y="3494754"/>
                <a:ext cx="2219871" cy="1149610"/>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项目背景</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作品思路</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作品优势</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99" name="直接连接符 98"/>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38642" y="2870242"/>
                <a:ext cx="694213" cy="580370"/>
                <a:chOff x="1538642" y="2768950"/>
                <a:chExt cx="747014" cy="624512"/>
              </a:xfrm>
            </p:grpSpPr>
            <p:sp>
              <p:nvSpPr>
                <p:cNvPr id="12" name="矩形: 圆角 11"/>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01</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8" name="文本框 7"/>
              <p:cNvSpPr txBox="1"/>
              <p:nvPr/>
            </p:nvSpPr>
            <p:spPr>
              <a:xfrm>
                <a:off x="2308516" y="2870242"/>
                <a:ext cx="1439858"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项目简介</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76" name="组合 175"/>
            <p:cNvGrpSpPr/>
            <p:nvPr/>
          </p:nvGrpSpPr>
          <p:grpSpPr>
            <a:xfrm>
              <a:off x="1451198" y="4667702"/>
              <a:ext cx="2919058" cy="1041870"/>
              <a:chOff x="1538642" y="2870242"/>
              <a:chExt cx="2919058" cy="1041870"/>
            </a:xfrm>
          </p:grpSpPr>
          <p:sp>
            <p:nvSpPr>
              <p:cNvPr id="177" name="文本框 176"/>
              <p:cNvSpPr txBox="1"/>
              <p:nvPr/>
            </p:nvSpPr>
            <p:spPr>
              <a:xfrm>
                <a:off x="2237829" y="3494754"/>
                <a:ext cx="2219871" cy="417358"/>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结果展示</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78" name="直接连接符 177"/>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9" name="组合 178"/>
              <p:cNvGrpSpPr/>
              <p:nvPr/>
            </p:nvGrpSpPr>
            <p:grpSpPr>
              <a:xfrm>
                <a:off x="1538642" y="2870242"/>
                <a:ext cx="694213" cy="580370"/>
                <a:chOff x="1538642" y="2768950"/>
                <a:chExt cx="747014" cy="624512"/>
              </a:xfrm>
            </p:grpSpPr>
            <p:sp>
              <p:nvSpPr>
                <p:cNvPr id="181" name="矩形: 圆角 180"/>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82" name="文本框 181"/>
                <p:cNvSpPr txBox="1"/>
                <p:nvPr/>
              </p:nvSpPr>
              <p:spPr>
                <a:xfrm>
                  <a:off x="1546353" y="2837200"/>
                  <a:ext cx="739303" cy="496778"/>
                </a:xfrm>
                <a:prstGeom prst="rect">
                  <a:avLst/>
                </a:prstGeom>
                <a:noFill/>
              </p:spPr>
              <p:txBody>
                <a:bodyPr wrap="square" rtlCol="0">
                  <a:spAutoFit/>
                </a:bodyPr>
                <a:lstStyle/>
                <a:p>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03</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0" name="文本框 179"/>
              <p:cNvSpPr txBox="1"/>
              <p:nvPr/>
            </p:nvSpPr>
            <p:spPr>
              <a:xfrm>
                <a:off x="2308516" y="2870242"/>
                <a:ext cx="1439858" cy="461665"/>
              </a:xfrm>
              <a:prstGeom prst="rect">
                <a:avLst/>
              </a:prstGeom>
              <a:noFill/>
            </p:spPr>
            <p:txBody>
              <a:bodyPr wrap="square" rtlCol="0">
                <a:spAutoFit/>
              </a:bodyPr>
              <a:lstStyle/>
              <a:p>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结果展示</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83" name="组合 182"/>
            <p:cNvGrpSpPr/>
            <p:nvPr/>
          </p:nvGrpSpPr>
          <p:grpSpPr>
            <a:xfrm>
              <a:off x="7511207" y="4667702"/>
              <a:ext cx="2919058" cy="1401969"/>
              <a:chOff x="1538642" y="2870242"/>
              <a:chExt cx="2919058" cy="1401969"/>
            </a:xfrm>
          </p:grpSpPr>
          <p:sp>
            <p:nvSpPr>
              <p:cNvPr id="184" name="文本框 183"/>
              <p:cNvSpPr txBox="1"/>
              <p:nvPr/>
            </p:nvSpPr>
            <p:spPr>
              <a:xfrm>
                <a:off x="2237829" y="3494754"/>
                <a:ext cx="2219871" cy="777457"/>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小组总结与收获</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OPPOSans R" panose="00020600040101010101" pitchFamily="18" charset="-122"/>
                    <a:ea typeface="OPPOSans R" panose="00020600040101010101" pitchFamily="18" charset="-122"/>
                    <a:cs typeface="OPPOSans R" panose="00020600040101010101" pitchFamily="18" charset="-122"/>
                  </a:rPr>
                  <a:t>小组分工</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85" name="直接连接符 184"/>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p:cNvGrpSpPr/>
              <p:nvPr/>
            </p:nvGrpSpPr>
            <p:grpSpPr>
              <a:xfrm>
                <a:off x="1538642" y="2870242"/>
                <a:ext cx="694213" cy="580370"/>
                <a:chOff x="1538642" y="2768950"/>
                <a:chExt cx="747014" cy="624512"/>
              </a:xfrm>
            </p:grpSpPr>
            <p:sp>
              <p:nvSpPr>
                <p:cNvPr id="188" name="矩形: 圆角 187"/>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04</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87" name="文本框 186"/>
              <p:cNvSpPr txBox="1"/>
              <p:nvPr/>
            </p:nvSpPr>
            <p:spPr>
              <a:xfrm>
                <a:off x="2308516" y="2870242"/>
                <a:ext cx="1454970"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项目总结</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97" name="组合 196"/>
            <p:cNvGrpSpPr/>
            <p:nvPr/>
          </p:nvGrpSpPr>
          <p:grpSpPr>
            <a:xfrm>
              <a:off x="7511207" y="2593287"/>
              <a:ext cx="3392049" cy="2122166"/>
              <a:chOff x="1538642" y="2870242"/>
              <a:chExt cx="3392049" cy="2122166"/>
            </a:xfrm>
          </p:grpSpPr>
          <p:sp>
            <p:nvSpPr>
              <p:cNvPr id="198" name="文本框 197"/>
              <p:cNvSpPr txBox="1"/>
              <p:nvPr/>
            </p:nvSpPr>
            <p:spPr>
              <a:xfrm>
                <a:off x="2237829" y="3494754"/>
                <a:ext cx="2692862" cy="1497654"/>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功能框图</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主要功能</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Yolov5</a:t>
                </a: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具体技术说明</a:t>
                </a:r>
                <a:endParaRPr kumimoji="0" lang="en-US" altLang="zh-CN"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rPr>
                  <a:t>效果展示</a:t>
                </a:r>
                <a:endParaRPr kumimoji="0" lang="zh-CN" altLang="en-US" b="0" i="0" u="none" strike="noStrike" kern="1200" cap="none" spc="0" normalizeH="0" baseline="0" noProof="0" dirty="0">
                  <a:ln>
                    <a:noFill/>
                  </a:ln>
                  <a:solidFill>
                    <a:srgbClr val="000000">
                      <a:lumMod val="75000"/>
                      <a:lumOff val="25000"/>
                    </a:srgb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99" name="直接连接符 198"/>
              <p:cNvCxnSpPr/>
              <p:nvPr/>
            </p:nvCxnSpPr>
            <p:spPr>
              <a:xfrm>
                <a:off x="2369657" y="3380450"/>
                <a:ext cx="208804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0" name="组合 199"/>
              <p:cNvGrpSpPr/>
              <p:nvPr/>
            </p:nvGrpSpPr>
            <p:grpSpPr>
              <a:xfrm>
                <a:off x="1538642" y="2870242"/>
                <a:ext cx="694213" cy="580370"/>
                <a:chOff x="1538642" y="2768950"/>
                <a:chExt cx="747014" cy="624512"/>
              </a:xfrm>
            </p:grpSpPr>
            <p:sp>
              <p:nvSpPr>
                <p:cNvPr id="207" name="矩形: 圆角 206"/>
                <p:cNvSpPr/>
                <p:nvPr/>
              </p:nvSpPr>
              <p:spPr>
                <a:xfrm>
                  <a:off x="1538642" y="2768950"/>
                  <a:ext cx="624512" cy="624512"/>
                </a:xfrm>
                <a:prstGeom prst="round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1546353" y="2837200"/>
                  <a:ext cx="739303" cy="496778"/>
                </a:xfrm>
                <a:prstGeom prst="rect">
                  <a:avLst/>
                </a:prstGeom>
                <a:noFill/>
              </p:spPr>
              <p:txBody>
                <a:bodyPr wrap="square" rtlCol="0">
                  <a:spAutoFit/>
                </a:bodyPr>
                <a:lstStyle/>
                <a:p>
                  <a:pPr algn="l"/>
                  <a:r>
                    <a:rPr lang="en-US" altLang="zh-CN"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02</a:t>
                  </a:r>
                  <a:endParaRPr lang="zh-CN" altLang="en-US" sz="2400" b="1"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201" name="文本框 200"/>
              <p:cNvSpPr txBox="1"/>
              <p:nvPr/>
            </p:nvSpPr>
            <p:spPr>
              <a:xfrm>
                <a:off x="2308515" y="2870242"/>
                <a:ext cx="1454971" cy="461665"/>
              </a:xfrm>
              <a:prstGeom prst="rect">
                <a:avLst/>
              </a:prstGeom>
              <a:noFill/>
            </p:spPr>
            <p:txBody>
              <a:bodyPr wrap="square" rtlCol="0">
                <a:spAutoFit/>
              </a:bodyPr>
              <a:lstStyle/>
              <a:p>
                <a:pPr algn="l"/>
                <a:r>
                  <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技术方案</a:t>
                </a:r>
                <a:endParaRPr lang="zh-CN" altLang="en-US" sz="24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11553" y="1790818"/>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54701" y="2767279"/>
            <a:ext cx="7950894" cy="1323440"/>
            <a:chOff x="2207567" y="2599267"/>
            <a:chExt cx="7950894" cy="1323440"/>
          </a:xfrm>
        </p:grpSpPr>
        <p:sp>
          <p:nvSpPr>
            <p:cNvPr id="10" name="文本框 9"/>
            <p:cNvSpPr txBox="1"/>
            <p:nvPr/>
          </p:nvSpPr>
          <p:spPr>
            <a:xfrm>
              <a:off x="2207567" y="2599267"/>
              <a:ext cx="7950894" cy="923330"/>
            </a:xfrm>
            <a:prstGeom prst="rect">
              <a:avLst/>
            </a:prstGeom>
            <a:noFill/>
          </p:spPr>
          <p:txBody>
            <a:bodyPr wrap="square">
              <a:spAutoFit/>
            </a:bodyPr>
            <a:lstStyle/>
            <a:p>
              <a:pPr algn="ctr"/>
              <a:r>
                <a:rPr lang="zh-CN" altLang="en-US" sz="5400" b="1" spc="600" dirty="0">
                  <a:solidFill>
                    <a:schemeClr val="bg1"/>
                  </a:solidFill>
                  <a:latin typeface="+mj-ea"/>
                  <a:ea typeface="+mj-ea"/>
                </a:rPr>
                <a:t>恳请老师 批评指正</a:t>
              </a:r>
              <a:endParaRPr lang="zh-CN" altLang="en-US" sz="5400" b="1" spc="600" dirty="0">
                <a:solidFill>
                  <a:schemeClr val="bg1"/>
                </a:solidFill>
                <a:latin typeface="+mj-ea"/>
                <a:ea typeface="+mj-ea"/>
              </a:endParaRPr>
            </a:p>
          </p:txBody>
        </p:sp>
        <p:sp>
          <p:nvSpPr>
            <p:cNvPr id="15" name="文本框 14"/>
            <p:cNvSpPr txBox="1"/>
            <p:nvPr/>
          </p:nvSpPr>
          <p:spPr>
            <a:xfrm>
              <a:off x="2902886" y="3614930"/>
              <a:ext cx="6560257"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Arial" panose="020B0604020202020204" pitchFamily="34" charset="0"/>
                </a:rPr>
                <a:t>GRADUATION THESIS DEFENSE TEMPLATE</a:t>
              </a:r>
              <a:endParaRPr lang="zh-CN" altLang="en-US" sz="1400" spc="600" dirty="0">
                <a:solidFill>
                  <a:schemeClr val="bg1"/>
                </a:solidFill>
                <a:latin typeface="Arial" panose="020B0604020202020204" pitchFamily="34" charset="0"/>
                <a:cs typeface="Arial" panose="020B0604020202020204" pitchFamily="34" charset="0"/>
              </a:endParaRPr>
            </a:p>
          </p:txBody>
        </p:sp>
      </p:grpSp>
      <p:sp>
        <p:nvSpPr>
          <p:cNvPr id="16" name="文本框 15"/>
          <p:cNvSpPr txBox="1"/>
          <p:nvPr/>
        </p:nvSpPr>
        <p:spPr>
          <a:xfrm>
            <a:off x="4476285" y="4499828"/>
            <a:ext cx="3147015" cy="369332"/>
          </a:xfrm>
          <a:prstGeom prst="rect">
            <a:avLst/>
          </a:prstGeom>
          <a:noFill/>
        </p:spPr>
        <p:txBody>
          <a:bodyPr wrap="none" rtlCol="0">
            <a:spAutoFit/>
          </a:bodyPr>
          <a:lstStyle/>
          <a:p>
            <a:pPr algn="ctr"/>
            <a:r>
              <a:rPr lang="zh-CN" altLang="en-US" spc="300" dirty="0">
                <a:solidFill>
                  <a:schemeClr val="bg1"/>
                </a:solidFill>
                <a:latin typeface="+mj-ea"/>
                <a:ea typeface="+mj-ea"/>
              </a:rPr>
              <a:t>武汉科技大学丨第七小组</a:t>
            </a:r>
            <a:endParaRPr lang="zh-CN" altLang="en-US" spc="300" dirty="0">
              <a:solidFill>
                <a:schemeClr val="bg1"/>
              </a:solidFill>
              <a:latin typeface="+mj-ea"/>
              <a:ea typeface="+mj-ea"/>
            </a:endParaRPr>
          </a:p>
        </p:txBody>
      </p:sp>
      <p:grpSp>
        <p:nvGrpSpPr>
          <p:cNvPr id="18" name="组合 17"/>
          <p:cNvGrpSpPr/>
          <p:nvPr/>
        </p:nvGrpSpPr>
        <p:grpSpPr>
          <a:xfrm>
            <a:off x="1510524" y="5805264"/>
            <a:ext cx="9252939" cy="369332"/>
            <a:chOff x="1309006" y="5616012"/>
            <a:chExt cx="9252939" cy="369332"/>
          </a:xfrm>
        </p:grpSpPr>
        <p:grpSp>
          <p:nvGrpSpPr>
            <p:cNvPr id="19" name="组合 18"/>
            <p:cNvGrpSpPr/>
            <p:nvPr/>
          </p:nvGrpSpPr>
          <p:grpSpPr>
            <a:xfrm>
              <a:off x="1651319" y="5616012"/>
              <a:ext cx="8910626" cy="369332"/>
              <a:chOff x="2040918" y="4996864"/>
              <a:chExt cx="8910626" cy="369332"/>
            </a:xfrm>
          </p:grpSpPr>
          <p:sp>
            <p:nvSpPr>
              <p:cNvPr id="23" name="文本框 22"/>
              <p:cNvSpPr txBox="1"/>
              <p:nvPr/>
            </p:nvSpPr>
            <p:spPr>
              <a:xfrm>
                <a:off x="2040918" y="4996864"/>
                <a:ext cx="2069798"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汇报人：张艺汶</a:t>
                </a:r>
                <a:endParaRPr lang="zh-CN" altLang="en-US" b="1" spc="300" dirty="0">
                  <a:solidFill>
                    <a:srgbClr val="122E66"/>
                  </a:solidFill>
                  <a:latin typeface="+mj-ea"/>
                  <a:ea typeface="+mj-ea"/>
                </a:endParaRPr>
              </a:p>
            </p:txBody>
          </p:sp>
          <p:sp>
            <p:nvSpPr>
              <p:cNvPr id="24" name="文本框 23"/>
              <p:cNvSpPr txBox="1"/>
              <p:nvPr/>
            </p:nvSpPr>
            <p:spPr>
              <a:xfrm>
                <a:off x="8772742" y="4996864"/>
                <a:ext cx="2178802" cy="369332"/>
              </a:xfrm>
              <a:prstGeom prst="rect">
                <a:avLst/>
              </a:prstGeom>
              <a:noFill/>
            </p:spPr>
            <p:txBody>
              <a:bodyPr wrap="none" rtlCol="0">
                <a:spAutoFit/>
              </a:bodyPr>
              <a:lstStyle/>
              <a:p>
                <a:pPr algn="ctr"/>
                <a:r>
                  <a:rPr lang="zh-CN" altLang="en-US" b="1" spc="300" dirty="0">
                    <a:solidFill>
                      <a:srgbClr val="122E66"/>
                    </a:solidFill>
                    <a:latin typeface="+mj-ea"/>
                    <a:ea typeface="+mj-ea"/>
                  </a:rPr>
                  <a:t>汇报时间：</a:t>
                </a:r>
                <a:r>
                  <a:rPr lang="en-US" altLang="zh-CN" b="1" spc="300" dirty="0">
                    <a:solidFill>
                      <a:srgbClr val="122E66"/>
                    </a:solidFill>
                    <a:latin typeface="+mj-ea"/>
                    <a:ea typeface="+mj-ea"/>
                  </a:rPr>
                  <a:t>7.27</a:t>
                </a:r>
                <a:endParaRPr lang="zh-CN" altLang="en-US" b="1" spc="300" dirty="0">
                  <a:solidFill>
                    <a:srgbClr val="122E66"/>
                  </a:solidFill>
                  <a:latin typeface="+mj-ea"/>
                  <a:ea typeface="+mj-ea"/>
                </a:endParaRPr>
              </a:p>
            </p:txBody>
          </p:sp>
        </p:grpSp>
        <p:sp>
          <p:nvSpPr>
            <p:cNvPr id="20" name="iconfont-1047-784241"/>
            <p:cNvSpPr/>
            <p:nvPr/>
          </p:nvSpPr>
          <p:spPr>
            <a:xfrm>
              <a:off x="8067848" y="5643235"/>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endParaRPr>
            </a:p>
          </p:txBody>
        </p:sp>
        <p:pic>
          <p:nvPicPr>
            <p:cNvPr id="21" name="图形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09006" y="5616012"/>
              <a:ext cx="369332" cy="36933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项目背景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Project background</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26024" y="1386953"/>
            <a:ext cx="9276716" cy="2030095"/>
          </a:xfrm>
          <a:prstGeom prst="rect">
            <a:avLst/>
          </a:prstGeom>
          <a:noFill/>
        </p:spPr>
        <p:txBody>
          <a:bodyPr wrap="square" rtlCol="0" anchor="t">
            <a:spAutoFit/>
          </a:bodyPr>
          <a:lstStyle/>
          <a:p>
            <a:pPr marL="274320" indent="266700" algn="just"/>
            <a:r>
              <a:rPr lang="en-US" altLang="zh-CN" sz="1800" kern="100" dirty="0">
                <a:effectLst/>
                <a:latin typeface="等线" panose="02010600030101010101"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在自动驾驶技术不断发展的今日，</a:t>
            </a:r>
            <a:r>
              <a:rPr lang="en-US" altLang="zh-CN" sz="1800" kern="100" dirty="0">
                <a:effectLst/>
                <a:latin typeface="等线" panose="02010600030101010101" charset="-122"/>
                <a:ea typeface="宋体" panose="02010600030101010101" pitchFamily="2" charset="-122"/>
                <a:cs typeface="Times New Roman" panose="02020603050405020304" pitchFamily="18" charset="0"/>
              </a:rPr>
              <a:t>L2</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级自动驾驶已进入寻常百姓家，得到越来越多的主流消费者的关注。其主要功能有</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车道保持、自适应巡航、自动泊车、交通标志识别、盲区监测、前方碰撞预警等，支持这些功能的实现离不开目标识别技术。其中自动泊车功能的基于视觉的停车场车位状态检测技术是通过停车场安装的监控摄像头，基于深度学习算法，实现车位占用状态的实时检测，并将此信息上传至停车场车位管理后台服务器，为自主泊车车辆提供可泊车位信息。此次项目主要目的是模拟从摄像头获取视频数据到</a:t>
            </a:r>
            <a:r>
              <a:rPr lang="en-US"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BCM</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（车身控制器），</a:t>
            </a:r>
            <a:r>
              <a:rPr lang="en-US"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BCM</a:t>
            </a:r>
            <a:r>
              <a:rPr lang="zh-CN" altLang="zh-CN" sz="1800" kern="100" dirty="0">
                <a:solidFill>
                  <a:srgbClr val="121212"/>
                </a:solidFill>
                <a:effectLst/>
                <a:latin typeface="等线" panose="02010600030101010101" charset="-122"/>
                <a:ea typeface="宋体" panose="02010600030101010101" pitchFamily="2" charset="-122"/>
                <a:cs typeface="Times New Roman" panose="02020603050405020304" pitchFamily="18" charset="0"/>
              </a:rPr>
              <a:t>对数据进行处理和甄别，并在中控屏上显示结果的过程。</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28" name="图片 27"/>
          <p:cNvPicPr/>
          <p:nvPr/>
        </p:nvPicPr>
        <p:blipFill>
          <a:blip r:embed="rId2">
            <a:extLst>
              <a:ext uri="{28A0092B-C50C-407E-A947-70E740481C1C}">
                <a14:useLocalDpi xmlns:a14="http://schemas.microsoft.com/office/drawing/2010/main" val="0"/>
              </a:ext>
            </a:extLst>
          </a:blip>
          <a:srcRect/>
          <a:stretch>
            <a:fillRect/>
          </a:stretch>
        </p:blipFill>
        <p:spPr bwMode="auto">
          <a:xfrm>
            <a:off x="2571110" y="3727063"/>
            <a:ext cx="4084308" cy="2443313"/>
          </a:xfrm>
          <a:prstGeom prst="rect">
            <a:avLst/>
          </a:prstGeom>
          <a:noFill/>
          <a:ln>
            <a:noFill/>
          </a:ln>
        </p:spPr>
      </p:pic>
      <p:pic>
        <p:nvPicPr>
          <p:cNvPr id="29" name="图片 28"/>
          <p:cNvPicPr/>
          <p:nvPr/>
        </p:nvPicPr>
        <p:blipFill>
          <a:blip r:embed="rId3">
            <a:extLst>
              <a:ext uri="{28A0092B-C50C-407E-A947-70E740481C1C}">
                <a14:useLocalDpi xmlns:a14="http://schemas.microsoft.com/office/drawing/2010/main" val="0"/>
              </a:ext>
            </a:extLst>
          </a:blip>
          <a:srcRect/>
          <a:stretch>
            <a:fillRect/>
          </a:stretch>
        </p:blipFill>
        <p:spPr bwMode="auto">
          <a:xfrm>
            <a:off x="7327638" y="3815933"/>
            <a:ext cx="3663091" cy="2354443"/>
          </a:xfrm>
          <a:prstGeom prst="rect">
            <a:avLst/>
          </a:prstGeom>
          <a:noFill/>
          <a:ln>
            <a:noFill/>
          </a:ln>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作品思路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ideas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35463" y="1391984"/>
            <a:ext cx="8550062" cy="1291590"/>
          </a:xfrm>
          <a:prstGeom prst="rect">
            <a:avLst/>
          </a:prstGeom>
          <a:noFill/>
        </p:spPr>
        <p:txBody>
          <a:bodyPr wrap="square" rtlCol="0" anchor="t">
            <a:spAutoFit/>
          </a:bodyPr>
          <a:lstStyle/>
          <a:p>
            <a:pPr marL="274320" indent="266700"/>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rPr>
              <a:t>模型训练部分</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：将停车过程进行简化，借用盒子模拟停车过程遇到的障碍物，实现对障碍物的识别。通过基于</a:t>
            </a:r>
            <a:r>
              <a:rPr lang="en-US" altLang="zh-CN" sz="1800" b="1"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YOLOv5</a:t>
            </a:r>
            <a:r>
              <a:rPr lang="zh-CN"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技术对数据集进行多轮训练，得到较好的</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训练结果模型，并将其转换为</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C++</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可调用的</a:t>
            </a:r>
            <a:r>
              <a:rPr lang="en-US" altLang="zh-CN" sz="1800" kern="100" dirty="0" err="1">
                <a:solidFill>
                  <a:srgbClr val="4D4D4D"/>
                </a:solidFill>
                <a:effectLst/>
                <a:latin typeface="宋体" panose="02010600030101010101" pitchFamily="2" charset="-122"/>
                <a:ea typeface="宋体" panose="02010600030101010101" pitchFamily="2" charset="-122"/>
                <a:cs typeface="Arial" panose="020B0604020202020204" pitchFamily="34" charset="0"/>
              </a:rPr>
              <a:t>onnx</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格式的权重文件。以</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Qt</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为框架进行平台的搭建，使用</a:t>
            </a:r>
            <a:r>
              <a:rPr lang="en-US"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OpenCV</a:t>
            </a:r>
            <a:r>
              <a:rPr lang="zh-CN" altLang="zh-CN" sz="1800" kern="100" dirty="0">
                <a:solidFill>
                  <a:srgbClr val="4D4D4D"/>
                </a:solidFill>
                <a:effectLst/>
                <a:latin typeface="宋体" panose="02010600030101010101" pitchFamily="2" charset="-122"/>
                <a:ea typeface="宋体" panose="02010600030101010101" pitchFamily="2" charset="-122"/>
                <a:cs typeface="Arial" panose="020B0604020202020204" pitchFamily="34" charset="0"/>
              </a:rPr>
              <a:t>部署</a:t>
            </a:r>
            <a:r>
              <a:rPr lang="en-US"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YOLOv5</a:t>
            </a:r>
            <a:r>
              <a:rPr lang="zh-CN" altLang="zh-CN" sz="1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模型。</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071" y="3223909"/>
            <a:ext cx="6419850" cy="3209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作品思路</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355984" y="700424"/>
              <a:ext cx="1165214"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Design ideas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2035463" y="1391983"/>
            <a:ext cx="8838725" cy="1291590"/>
          </a:xfrm>
          <a:prstGeom prst="rect">
            <a:avLst/>
          </a:prstGeom>
          <a:noFill/>
        </p:spPr>
        <p:txBody>
          <a:bodyPr wrap="square" rtlCol="0" anchor="t">
            <a:spAutoFit/>
          </a:bodyPr>
          <a:lstStyle/>
          <a:p>
            <a:pPr marL="274320" indent="266700" algn="just"/>
            <a:r>
              <a:rPr lang="en-US" altLang="zh-CN" sz="1800" kern="100" dirty="0">
                <a:effectLst/>
                <a:latin typeface="等线" panose="02010600030101010101" charset="-122"/>
                <a:ea typeface="宋体" panose="02010600030101010101" pitchFamily="2" charset="-122"/>
                <a:cs typeface="Times New Roman" panose="02020603050405020304" pitchFamily="18" charset="0"/>
              </a:rPr>
              <a:t>   </a:t>
            </a:r>
            <a:r>
              <a:rPr lang="zh-CN" altLang="zh-CN" sz="2400" b="1" kern="100" dirty="0">
                <a:effectLst/>
                <a:latin typeface="等线" panose="02010600030101010101" charset="-122"/>
                <a:ea typeface="宋体" panose="02010600030101010101" pitchFamily="2" charset="-122"/>
                <a:cs typeface="Times New Roman" panose="02020603050405020304" pitchFamily="18" charset="0"/>
              </a:rPr>
              <a:t>数据传输与显现</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：运用</a:t>
            </a:r>
            <a:r>
              <a:rPr lang="zh-CN" altLang="zh-CN" sz="1800" b="1" kern="100" dirty="0">
                <a:effectLst/>
                <a:latin typeface="等线" panose="02010600030101010101" charset="-122"/>
                <a:ea typeface="宋体" panose="02010600030101010101" pitchFamily="2" charset="-122"/>
                <a:cs typeface="Times New Roman" panose="02020603050405020304" pitchFamily="18" charset="0"/>
              </a:rPr>
              <a:t>多进程技术</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实现客户端程序和服务端程序的</a:t>
            </a:r>
            <a:r>
              <a:rPr lang="zh-CN" altLang="zh-CN" sz="1800" b="1" kern="100" dirty="0">
                <a:effectLst/>
                <a:latin typeface="等线" panose="02010600030101010101" charset="-122"/>
                <a:ea typeface="宋体" panose="02010600030101010101" pitchFamily="2" charset="-122"/>
                <a:cs typeface="Times New Roman" panose="02020603050405020304" pitchFamily="18" charset="0"/>
              </a:rPr>
              <a:t>实时通信</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并传输视频数据。在客户端程序中需要对接受到的视频数据进行实时显现，并进行处理，即根据选择的不同种类（</a:t>
            </a:r>
            <a:r>
              <a:rPr lang="en-US" altLang="zh-CN" sz="1800" kern="100" dirty="0">
                <a:effectLst/>
                <a:latin typeface="等线" panose="02010600030101010101"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charset="-122"/>
                <a:ea typeface="宋体" panose="02010600030101010101" pitchFamily="2" charset="-122"/>
                <a:cs typeface="Times New Roman" panose="02020603050405020304" pitchFamily="18" charset="0"/>
              </a:rPr>
              <a:t>种以上）的识别物，发送不同的指令，让服务端程序标记不同的识别物。</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5150"/>
          <a:stretch>
            <a:fillRect/>
          </a:stretch>
        </p:blipFill>
        <p:spPr>
          <a:xfrm>
            <a:off x="2210136" y="2851543"/>
            <a:ext cx="7036488" cy="35550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1.3</a:t>
            </a:r>
            <a:endParaRPr lang="en-US" altLang="zh-CN"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p:cNvSpPr txBox="1"/>
          <p:nvPr/>
        </p:nvSpPr>
        <p:spPr>
          <a:xfrm>
            <a:off x="2210136"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项目开发流程</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91120" y="1710229"/>
            <a:ext cx="3516486" cy="1050288"/>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7.24</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600" dirty="0">
                <a:latin typeface="宋体" panose="02010600030101010101" pitchFamily="2" charset="-122"/>
                <a:ea typeface="宋体" panose="02010600030101010101" pitchFamily="2" charset="-122"/>
                <a:cs typeface="宋体" panose="02010600030101010101" pitchFamily="2" charset="-122"/>
              </a:rPr>
              <a:t>配置了</a:t>
            </a:r>
            <a:r>
              <a:rPr lang="en-US" altLang="zh-CN" sz="1600" dirty="0" err="1">
                <a:latin typeface="宋体" panose="02010600030101010101" pitchFamily="2" charset="-122"/>
                <a:ea typeface="宋体" panose="02010600030101010101" pitchFamily="2" charset="-122"/>
                <a:cs typeface="宋体" panose="02010600030101010101" pitchFamily="2" charset="-122"/>
              </a:rPr>
              <a:t>opencv</a:t>
            </a:r>
            <a:r>
              <a:rPr lang="zh-CN" altLang="en-US" sz="1600" dirty="0">
                <a:latin typeface="宋体" panose="02010600030101010101" pitchFamily="2" charset="-122"/>
                <a:ea typeface="宋体" panose="02010600030101010101" pitchFamily="2" charset="-122"/>
                <a:cs typeface="宋体" panose="02010600030101010101" pitchFamily="2" charset="-122"/>
              </a:rPr>
              <a:t>环境，运行了测试代码</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nSpc>
                <a:spcPct val="125000"/>
              </a:lnSpc>
            </a:pPr>
            <a:r>
              <a:rPr lang="zh-CN" altLang="en-US" sz="1600" dirty="0">
                <a:latin typeface="宋体" panose="02010600030101010101" pitchFamily="2" charset="-122"/>
                <a:ea typeface="宋体" panose="02010600030101010101" pitchFamily="2" charset="-122"/>
                <a:cs typeface="宋体" panose="02010600030101010101" pitchFamily="2" charset="-122"/>
              </a:rPr>
              <a:t>确定项目研究方向，撰写项目简介</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grpSp>
        <p:nvGrpSpPr>
          <p:cNvPr id="22" name="组合 21"/>
          <p:cNvGrpSpPr/>
          <p:nvPr/>
        </p:nvGrpSpPr>
        <p:grpSpPr>
          <a:xfrm>
            <a:off x="-6349" y="163629"/>
            <a:ext cx="1171563" cy="6686208"/>
            <a:chOff x="-6349" y="163629"/>
            <a:chExt cx="1171563" cy="6686208"/>
          </a:xfrm>
        </p:grpSpPr>
        <p:sp>
          <p:nvSpPr>
            <p:cNvPr id="25" name="矩形 24"/>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231" y="1903857"/>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文本框 30"/>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31"/>
            <p:cNvSpPr txBox="1"/>
            <p:nvPr/>
          </p:nvSpPr>
          <p:spPr>
            <a:xfrm>
              <a:off x="-5946" y="2504569"/>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33"/>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6349" y="3756243"/>
              <a:ext cx="1159266" cy="377411"/>
            </a:xfrm>
            <a:prstGeom prst="rect">
              <a:avLst/>
            </a:prstGeom>
            <a:noFill/>
          </p:spPr>
          <p:txBody>
            <a:bodyPr wrap="square" rtlCol="0">
              <a:spAutoFit/>
            </a:bodyPr>
            <a:lstStyle/>
            <a:p>
              <a:pPr algn="ctr">
                <a:lnSpc>
                  <a:spcPct val="150000"/>
                </a:lnSpc>
              </a:pPr>
              <a:r>
                <a:rPr lang="zh-CN" altLang="en-US" sz="1400" dirty="0">
                  <a:solidFill>
                    <a:schemeClr val="accent5"/>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accent5"/>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descr="ct1-logo"/>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100000"/>
                      </a14:imgEffect>
                      <a14:imgEffect>
                        <a14:saturation sat="400000"/>
                      </a14:imgEffect>
                      <a14:imgEffect>
                        <a14:sharpenSoften amount="9000"/>
                      </a14:imgEffect>
                    </a14:imgLayer>
                  </a14:imgProps>
                </a:ext>
              </a:extLst>
            </a:blip>
            <a:stretch>
              <a:fillRect/>
            </a:stretch>
          </p:blipFill>
          <p:spPr>
            <a:xfrm>
              <a:off x="105590" y="419736"/>
              <a:ext cx="936192" cy="292599"/>
            </a:xfrm>
            <a:prstGeom prst="rect">
              <a:avLst/>
            </a:prstGeom>
          </p:spPr>
        </p:pic>
        <p:sp>
          <p:nvSpPr>
            <p:cNvPr id="37" name="文本框 36"/>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
        <p:nvSpPr>
          <p:cNvPr id="26" name="文本框 25"/>
          <p:cNvSpPr txBox="1"/>
          <p:nvPr/>
        </p:nvSpPr>
        <p:spPr>
          <a:xfrm>
            <a:off x="11026780" y="6571433"/>
            <a:ext cx="1165214" cy="253916"/>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14/17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 name="文本框 2"/>
          <p:cNvSpPr txBox="1"/>
          <p:nvPr/>
        </p:nvSpPr>
        <p:spPr>
          <a:xfrm>
            <a:off x="2000084" y="3481930"/>
            <a:ext cx="3516485" cy="1665841"/>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7.25</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600" dirty="0">
                <a:latin typeface="宋体" panose="02010600030101010101" pitchFamily="2" charset="-122"/>
                <a:ea typeface="宋体" panose="02010600030101010101" pitchFamily="2" charset="-122"/>
                <a:cs typeface="OPPOSans R" panose="00020600040101010101" pitchFamily="18" charset="-122"/>
              </a:rPr>
              <a:t>创建了两个进程，实现了进程间的视频传输和信号量传输</a:t>
            </a:r>
            <a:endParaRPr lang="en-US" altLang="zh-CN" sz="1600" dirty="0">
              <a:latin typeface="宋体" panose="02010600030101010101" pitchFamily="2" charset="-122"/>
              <a:ea typeface="宋体" panose="02010600030101010101" pitchFamily="2" charset="-122"/>
              <a:cs typeface="OPPOSans R" panose="00020600040101010101" pitchFamily="18" charset="-122"/>
            </a:endParaRPr>
          </a:p>
          <a:p>
            <a:pPr>
              <a:lnSpc>
                <a:spcPct val="125000"/>
              </a:lnSpc>
            </a:pPr>
            <a:r>
              <a:rPr lang="zh-CN" altLang="en-US" sz="1600" dirty="0">
                <a:latin typeface="宋体" panose="02010600030101010101" pitchFamily="2" charset="-122"/>
                <a:ea typeface="宋体" panose="02010600030101010101" pitchFamily="2" charset="-122"/>
                <a:cs typeface="OPPOSans R" panose="00020600040101010101" pitchFamily="18" charset="-122"/>
              </a:rPr>
              <a:t>对图片进行分类打标签，撰写作品思路及优势</a:t>
            </a:r>
            <a:endParaRPr lang="zh-CN" altLang="en-US" sz="1600" dirty="0">
              <a:latin typeface="宋体" panose="02010600030101010101" pitchFamily="2" charset="-122"/>
              <a:ea typeface="宋体" panose="02010600030101010101" pitchFamily="2" charset="-122"/>
              <a:cs typeface="OPPOSans R" panose="00020600040101010101" pitchFamily="18" charset="-122"/>
            </a:endParaRPr>
          </a:p>
        </p:txBody>
      </p:sp>
      <p:sp>
        <p:nvSpPr>
          <p:cNvPr id="4" name="文本框 3"/>
          <p:cNvSpPr txBox="1"/>
          <p:nvPr/>
        </p:nvSpPr>
        <p:spPr>
          <a:xfrm>
            <a:off x="6532389" y="1560051"/>
            <a:ext cx="3516484" cy="1940468"/>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7.26</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600" dirty="0">
                <a:latin typeface="宋体" panose="02010600030101010101" pitchFamily="2" charset="-122"/>
                <a:ea typeface="宋体" panose="02010600030101010101" pitchFamily="2" charset="-122"/>
                <a:cs typeface="宋体" panose="02010600030101010101" pitchFamily="2" charset="-122"/>
              </a:rPr>
              <a:t>训练障碍物识别</a:t>
            </a:r>
            <a:r>
              <a:rPr lang="en-US" altLang="zh-CN" sz="1600" dirty="0">
                <a:latin typeface="宋体" panose="02010600030101010101" pitchFamily="2" charset="-122"/>
                <a:ea typeface="宋体" panose="02010600030101010101" pitchFamily="2" charset="-122"/>
                <a:cs typeface="宋体" panose="02010600030101010101" pitchFamily="2" charset="-122"/>
              </a:rPr>
              <a:t>pt</a:t>
            </a:r>
            <a:r>
              <a:rPr lang="zh-CN" altLang="en-US" sz="1600" dirty="0">
                <a:latin typeface="宋体" panose="02010600030101010101" pitchFamily="2" charset="-122"/>
                <a:ea typeface="宋体" panose="02010600030101010101" pitchFamily="2" charset="-122"/>
                <a:cs typeface="宋体" panose="02010600030101010101" pitchFamily="2" charset="-122"/>
              </a:rPr>
              <a:t>模型，并将模型转换为</a:t>
            </a:r>
            <a:r>
              <a:rPr lang="en-US" altLang="zh-CN" sz="1600" dirty="0" err="1">
                <a:latin typeface="宋体" panose="02010600030101010101" pitchFamily="2" charset="-122"/>
                <a:ea typeface="宋体" panose="02010600030101010101" pitchFamily="2" charset="-122"/>
                <a:cs typeface="宋体" panose="02010600030101010101" pitchFamily="2" charset="-122"/>
              </a:rPr>
              <a:t>onnx</a:t>
            </a:r>
            <a:r>
              <a:rPr lang="zh-CN" altLang="en-US" sz="1600" dirty="0">
                <a:latin typeface="宋体" panose="02010600030101010101" pitchFamily="2" charset="-122"/>
                <a:ea typeface="宋体" panose="02010600030101010101" pitchFamily="2" charset="-122"/>
                <a:cs typeface="宋体" panose="02010600030101010101" pitchFamily="2" charset="-122"/>
              </a:rPr>
              <a:t>格式后引入到项目中实现图像识别</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nSpc>
                <a:spcPct val="125000"/>
              </a:lnSpc>
            </a:pPr>
            <a:r>
              <a:rPr lang="zh-CN" altLang="en-US" sz="1600" dirty="0">
                <a:latin typeface="宋体" panose="02010600030101010101" pitchFamily="2" charset="-122"/>
                <a:ea typeface="宋体" panose="02010600030101010101" pitchFamily="2" charset="-122"/>
                <a:cs typeface="宋体" panose="02010600030101010101" pitchFamily="2" charset="-122"/>
              </a:rPr>
              <a:t>介绍进程主要功能，绘画功能框图</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a:lnSpc>
                <a:spcPct val="125000"/>
              </a:lnSpc>
            </a:pP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6532389" y="3851013"/>
            <a:ext cx="3516484" cy="1358064"/>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7.27</a:t>
            </a:r>
            <a:endParaRPr lang="en-US" altLang="zh-CN" sz="16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pPr>
            <a:r>
              <a:rPr lang="zh-CN" altLang="en-US" sz="1600" dirty="0">
                <a:latin typeface="宋体" panose="02010600030101010101" pitchFamily="2" charset="-122"/>
                <a:ea typeface="宋体" panose="02010600030101010101" pitchFamily="2" charset="-122"/>
                <a:cs typeface="OPPOSans R" panose="00020600040101010101" pitchFamily="18" charset="-122"/>
              </a:rPr>
              <a:t>对界面进行了美化，并撰写了相关技术文档</a:t>
            </a:r>
            <a:endParaRPr lang="en-US" altLang="zh-CN" sz="1600" dirty="0">
              <a:latin typeface="宋体" panose="02010600030101010101" pitchFamily="2" charset="-122"/>
              <a:ea typeface="宋体" panose="02010600030101010101" pitchFamily="2" charset="-122"/>
              <a:cs typeface="OPPOSans R" panose="00020600040101010101" pitchFamily="18" charset="-122"/>
            </a:endParaRPr>
          </a:p>
          <a:p>
            <a:pPr>
              <a:lnSpc>
                <a:spcPct val="125000"/>
              </a:lnSpc>
            </a:pPr>
            <a:r>
              <a:rPr lang="zh-CN" altLang="en-US" sz="1600" dirty="0">
                <a:latin typeface="宋体" panose="02010600030101010101" pitchFamily="2" charset="-122"/>
                <a:ea typeface="宋体" panose="02010600030101010101" pitchFamily="2" charset="-122"/>
                <a:cs typeface="OPPOSans R" panose="00020600040101010101" pitchFamily="18" charset="-122"/>
              </a:rPr>
              <a:t>丰富</a:t>
            </a:r>
            <a:r>
              <a:rPr lang="en-US" altLang="zh-CN" sz="1600" dirty="0">
                <a:latin typeface="宋体" panose="02010600030101010101" pitchFamily="2" charset="-122"/>
                <a:ea typeface="宋体" panose="02010600030101010101" pitchFamily="2" charset="-122"/>
                <a:cs typeface="OPPOSans R" panose="00020600040101010101" pitchFamily="18" charset="-122"/>
              </a:rPr>
              <a:t>PPT</a:t>
            </a:r>
            <a:r>
              <a:rPr lang="zh-CN" altLang="en-US" sz="1600" dirty="0">
                <a:latin typeface="宋体" panose="02010600030101010101" pitchFamily="2" charset="-122"/>
                <a:ea typeface="宋体" panose="02010600030101010101" pitchFamily="2" charset="-122"/>
                <a:cs typeface="OPPOSans R" panose="00020600040101010101" pitchFamily="18" charset="-122"/>
              </a:rPr>
              <a:t>内容，录制汇报视频</a:t>
            </a:r>
            <a:endParaRPr lang="zh-CN" altLang="en-US" sz="1600" dirty="0">
              <a:latin typeface="宋体" panose="02010600030101010101" pitchFamily="2" charset="-122"/>
              <a:ea typeface="宋体" panose="02010600030101010101" pitchFamily="2" charset="-122"/>
              <a:cs typeface="OPPOSans R" panose="00020600040101010101" pitchFamily="18"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8" name="文本框 7"/>
          <p:cNvSpPr txBox="1"/>
          <p:nvPr/>
        </p:nvSpPr>
        <p:spPr>
          <a:xfrm>
            <a:off x="2210136" y="674758"/>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Daily routine</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47" y="163629"/>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文本框 17"/>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9" name="文本框 18"/>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0" name="文本框 19"/>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
          <p:nvSpPr>
            <p:cNvPr id="26" name="文本框 25"/>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400110"/>
          </a:xfrm>
          <a:prstGeom prst="rect">
            <a:avLst/>
          </a:prstGeom>
          <a:noFill/>
        </p:spPr>
        <p:txBody>
          <a:bodyPr wrap="square" rtlCol="0">
            <a:spAutoFit/>
          </a:bodyPr>
          <a:lstStyle/>
          <a:p>
            <a:r>
              <a:rPr lang="en-US" altLang="zh-CN" sz="2000">
                <a:latin typeface="OPPOSans B" panose="00020600040101010101" pitchFamily="18" charset="-122"/>
                <a:ea typeface="OPPOSans B" panose="00020600040101010101" pitchFamily="18" charset="-122"/>
                <a:cs typeface="OPPOSans B" panose="00020600040101010101" pitchFamily="18" charset="-122"/>
              </a:rPr>
              <a:t>1.3</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4179"/>
            <a:chOff x="2271562" y="413052"/>
            <a:chExt cx="2627696" cy="564179"/>
          </a:xfrm>
        </p:grpSpPr>
        <p:sp>
          <p:nvSpPr>
            <p:cNvPr id="23" name="文本框 22"/>
            <p:cNvSpPr txBox="1"/>
            <p:nvPr/>
          </p:nvSpPr>
          <p:spPr>
            <a:xfrm>
              <a:off x="2271562" y="413052"/>
              <a:ext cx="2627696" cy="40011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作品优势</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89962" y="700424"/>
              <a:ext cx="1533371"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Works   advantages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sp>
        <p:nvSpPr>
          <p:cNvPr id="22" name="文本框 21"/>
          <p:cNvSpPr txBox="1"/>
          <p:nvPr/>
        </p:nvSpPr>
        <p:spPr>
          <a:xfrm>
            <a:off x="1874099" y="1541301"/>
            <a:ext cx="7450508" cy="1553210"/>
          </a:xfrm>
          <a:prstGeom prst="rect">
            <a:avLst/>
          </a:prstGeom>
          <a:noFill/>
        </p:spPr>
        <p:txBody>
          <a:bodyPr wrap="square" rtlCol="0" anchor="t">
            <a:spAutoFit/>
          </a:bodyPr>
          <a:lstStyle/>
          <a:p>
            <a:pPr marL="285750" indent="-285750">
              <a:lnSpc>
                <a:spcPct val="125000"/>
              </a:lnSpc>
              <a:spcBef>
                <a:spcPts val="600"/>
              </a:spcBef>
              <a:spcAft>
                <a:spcPts val="600"/>
              </a:spcAft>
              <a:buFont typeface="Wingdings" panose="05000000000000000000" pitchFamily="2" charset="2"/>
              <a:buChar char="u"/>
            </a:pPr>
            <a:r>
              <a:rPr lang="zh-CN" altLang="en-US" b="1" kern="100" dirty="0">
                <a:solidFill>
                  <a:srgbClr val="122E66"/>
                </a:solidFill>
                <a:latin typeface="等线" panose="02010600030101010101" charset="-122"/>
                <a:ea typeface="OPPOSans R" panose="00020600040101010101" pitchFamily="18" charset="-122"/>
                <a:cs typeface="Times New Roman" panose="02020603050405020304" pitchFamily="18" charset="0"/>
              </a:rPr>
              <a:t>界面功能完善美观</a:t>
            </a:r>
            <a:endParaRPr lang="en-US" altLang="zh-CN" sz="2400" b="1" kern="100" dirty="0">
              <a:latin typeface="等线" panose="02010600030101010101" charset="-122"/>
              <a:ea typeface="等线" panose="02010600030101010101" charset="-122"/>
              <a:cs typeface="Times New Roman" panose="02020603050405020304" pitchFamily="18" charset="0"/>
            </a:endParaRPr>
          </a:p>
          <a:p>
            <a:pPr>
              <a:lnSpc>
                <a:spcPct val="125000"/>
              </a:lnSpc>
              <a:spcBef>
                <a:spcPts val="600"/>
              </a:spcBef>
              <a:spcAft>
                <a:spcPts val="600"/>
              </a:spcAft>
            </a:pPr>
            <a:r>
              <a:rPr lang="en-US" altLang="zh-CN" b="1" kern="100" dirty="0">
                <a:solidFill>
                  <a:srgbClr val="4D4D4D"/>
                </a:solidFill>
                <a:latin typeface="等线" panose="02010600030101010101" charset="-122"/>
                <a:ea typeface="等线" panose="02010600030101010101" charset="-122"/>
                <a:cs typeface="Times New Roman" panose="02020603050405020304" pitchFamily="18" charset="0"/>
              </a:rPr>
              <a:t>        </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熟练运用</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Qt</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基本控件进行布局实现统一的样式格调，创建漂亮的</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UI</a:t>
            </a:r>
            <a:r>
              <a:rPr lang="zh-CN"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界面，大大节省开发时间。主要界面功能有读取摄像头画面，显示目标</a:t>
            </a:r>
            <a:r>
              <a:rPr lang="en-US" alt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IP</a:t>
            </a:r>
            <a:r>
              <a:rPr lang="zh-CN" altLang="en-US"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与目标端口，</a:t>
            </a:r>
            <a:r>
              <a:rPr 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rPr>
              <a:t>识别图中的障碍物等。</a:t>
            </a:r>
            <a:endParaRPr lang="zh-CN" sz="1600" kern="100" dirty="0">
              <a:solidFill>
                <a:srgbClr val="4D4D4D"/>
              </a:solidFill>
              <a:latin typeface="宋体" panose="02010600030101010101" pitchFamily="2" charset="-122"/>
              <a:ea typeface="宋体" panose="02010600030101010101" pitchFamily="2" charset="-122"/>
              <a:cs typeface="Times New Roman" panose="02020603050405020304" pitchFamily="18" charset="0"/>
            </a:endParaRP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1" name="文本框 20"/>
          <p:cNvSpPr txBox="1"/>
          <p:nvPr/>
        </p:nvSpPr>
        <p:spPr>
          <a:xfrm>
            <a:off x="1874173" y="3822283"/>
            <a:ext cx="7289143" cy="2052955"/>
          </a:xfrm>
          <a:prstGeom prst="rect">
            <a:avLst/>
          </a:prstGeom>
          <a:noFill/>
        </p:spPr>
        <p:txBody>
          <a:bodyPr wrap="square" rtlCol="0">
            <a:sp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训练模型有较高准确率</a:t>
            </a:r>
            <a:endParaRPr lang="en-US" altLang="zh-CN"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5000"/>
              </a:lnSpc>
              <a:spcBef>
                <a:spcPts val="600"/>
              </a:spcBef>
              <a:spcAft>
                <a:spcPts val="600"/>
              </a:spcAft>
            </a:pPr>
            <a:r>
              <a:rPr lang="en-US" altLang="zh-CN"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借用</a:t>
            </a:r>
            <a:r>
              <a:rPr lang="en-US" altLang="zh-CN" sz="1600" kern="100" dirty="0" err="1">
                <a:solidFill>
                  <a:srgbClr val="000000"/>
                </a:solidFill>
                <a:latin typeface="宋体" panose="02010600030101010101" pitchFamily="2" charset="-122"/>
                <a:ea typeface="宋体" panose="02010600030101010101" pitchFamily="2" charset="-122"/>
                <a:cs typeface="Arial" panose="020B0604020202020204" pitchFamily="34" charset="0"/>
              </a:rPr>
              <a:t>labelImg</a:t>
            </a:r>
            <a:r>
              <a:rPr lang="zh-CN" altLang="zh-CN" sz="1600" kern="100" dirty="0">
                <a:solidFill>
                  <a:srgbClr val="000000"/>
                </a:solidFill>
                <a:latin typeface="宋体" panose="02010600030101010101" pitchFamily="2" charset="-122"/>
                <a:ea typeface="宋体" panose="02010600030101010101" pitchFamily="2" charset="-122"/>
                <a:cs typeface="Arial" panose="020B0604020202020204" pitchFamily="34" charset="0"/>
              </a:rPr>
              <a:t>工具对数据图片进行精准标记，得到</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大量</a:t>
            </a:r>
            <a:r>
              <a:rPr lang="zh-CN" altLang="zh-CN" sz="1600" kern="100" dirty="0">
                <a:solidFill>
                  <a:srgbClr val="4D4D4D"/>
                </a:solidFill>
                <a:latin typeface="宋体" panose="02010600030101010101" pitchFamily="2" charset="-122"/>
                <a:ea typeface="宋体" panose="02010600030101010101" pitchFamily="2" charset="-122"/>
                <a:cs typeface="Arial" panose="020B0604020202020204" pitchFamily="34" charset="0"/>
              </a:rPr>
              <a:t>标记良好的</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数据集，并将其按照</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80%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训练集、</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10%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验证集、</a:t>
            </a:r>
            <a:r>
              <a:rPr lang="en-US"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10%</a:t>
            </a:r>
            <a:r>
              <a:rPr lang="zh-CN" altLang="zh-CN" sz="1600" kern="1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测试集进行划分，确保达到最佳训练结果。</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a:p>
            <a:pPr>
              <a:lnSpc>
                <a:spcPct val="125000"/>
              </a:lnSpc>
              <a:spcBef>
                <a:spcPts val="600"/>
              </a:spcBef>
              <a:spcAft>
                <a:spcPts val="600"/>
              </a:spcAft>
            </a:pPr>
            <a:endParaRPr lang="zh-CN" altLang="zh-CN" kern="100" dirty="0">
              <a:latin typeface="等线" panose="02010600030101010101" charset="-122"/>
              <a:ea typeface="等线" panose="02010600030101010101" charset="-122"/>
              <a:cs typeface="Times New Roman" panose="02020603050405020304" pitchFamily="18" charset="0"/>
            </a:endParaRPr>
          </a:p>
        </p:txBody>
      </p:sp>
      <p:pic>
        <p:nvPicPr>
          <p:cNvPr id="100" name="图片 99"/>
          <p:cNvPicPr/>
          <p:nvPr/>
        </p:nvPicPr>
        <p:blipFill>
          <a:blip r:embed="rId2"/>
          <a:stretch>
            <a:fillRect/>
          </a:stretch>
        </p:blipFill>
        <p:spPr>
          <a:xfrm>
            <a:off x="9508808" y="2060893"/>
            <a:ext cx="1857375" cy="1476375"/>
          </a:xfrm>
          <a:prstGeom prst="rect">
            <a:avLst/>
          </a:prstGeom>
          <a:noFill/>
          <a:ln w="9525">
            <a:noFill/>
          </a:ln>
        </p:spPr>
      </p:pic>
      <p:pic>
        <p:nvPicPr>
          <p:cNvPr id="101" name="图片 100"/>
          <p:cNvPicPr/>
          <p:nvPr/>
        </p:nvPicPr>
        <p:blipFill>
          <a:blip r:embed="rId3"/>
          <a:stretch>
            <a:fillRect/>
          </a:stretch>
        </p:blipFill>
        <p:spPr>
          <a:xfrm>
            <a:off x="9904095" y="4653915"/>
            <a:ext cx="1297305" cy="10496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anim calcmode="lin" valueType="num">
                                      <p:cBhvr>
                                        <p:cTn id="13" dur="1000" fill="hold"/>
                                        <p:tgtEl>
                                          <p:spTgt spid="100"/>
                                        </p:tgtEl>
                                        <p:attrNameLst>
                                          <p:attrName>ppt_x</p:attrName>
                                        </p:attrNameLst>
                                      </p:cBhvr>
                                      <p:tavLst>
                                        <p:tav tm="0">
                                          <p:val>
                                            <p:strVal val="#ppt_x"/>
                                          </p:val>
                                        </p:tav>
                                        <p:tav tm="100000">
                                          <p:val>
                                            <p:strVal val="#ppt_x"/>
                                          </p:val>
                                        </p:tav>
                                      </p:tavLst>
                                    </p:anim>
                                    <p:anim calcmode="lin" valueType="num">
                                      <p:cBhvr>
                                        <p:cTn id="1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1000"/>
                                        <p:tgtEl>
                                          <p:spTgt spid="101"/>
                                        </p:tgtEl>
                                      </p:cBhvr>
                                    </p:animEffect>
                                    <p:anim calcmode="lin" valueType="num">
                                      <p:cBhvr>
                                        <p:cTn id="25" dur="1000" fill="hold"/>
                                        <p:tgtEl>
                                          <p:spTgt spid="101"/>
                                        </p:tgtEl>
                                        <p:attrNameLst>
                                          <p:attrName>ppt_x</p:attrName>
                                        </p:attrNameLst>
                                      </p:cBhvr>
                                      <p:tavLst>
                                        <p:tav tm="0">
                                          <p:val>
                                            <p:strVal val="#ppt_x"/>
                                          </p:val>
                                        </p:tav>
                                        <p:tav tm="100000">
                                          <p:val>
                                            <p:strVal val="#ppt_x"/>
                                          </p:val>
                                        </p:tav>
                                      </p:tavLst>
                                    </p:anim>
                                    <p:anim calcmode="lin" valueType="num">
                                      <p:cBhvr>
                                        <p:cTn id="26"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2.1</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51376"/>
            <a:chOff x="2271562" y="413052"/>
            <a:chExt cx="2627696" cy="551376"/>
          </a:xfrm>
        </p:grpSpPr>
        <p:sp>
          <p:nvSpPr>
            <p:cNvPr id="23" name="文本框 22"/>
            <p:cNvSpPr txBox="1"/>
            <p:nvPr/>
          </p:nvSpPr>
          <p:spPr>
            <a:xfrm>
              <a:off x="2271562" y="413052"/>
              <a:ext cx="2627696" cy="369332"/>
            </a:xfrm>
            <a:prstGeom prst="rect">
              <a:avLst/>
            </a:prstGeom>
            <a:noFill/>
          </p:spPr>
          <p:txBody>
            <a:bodyPr wrap="square" rtlCol="0">
              <a:spAutoFit/>
            </a:bodyPr>
            <a:lstStyle/>
            <a:p>
              <a:pPr algn="just"/>
              <a:r>
                <a:rPr lang="zh-CN" altLang="en-US" dirty="0">
                  <a:latin typeface="OPPOSans B" panose="00020600040101010101" pitchFamily="18" charset="-122"/>
                  <a:ea typeface="OPPOSans B" panose="00020600040101010101" pitchFamily="18" charset="-122"/>
                  <a:cs typeface="OPPOSans B" panose="00020600040101010101" pitchFamily="18" charset="-122"/>
                </a:rPr>
                <a:t>功能框图</a:t>
              </a:r>
              <a:endParaRPr lang="zh-CN" altLang="en-US" sz="1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76807"/>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Functional Block Diagram</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30" name="图片 29"/>
          <p:cNvPicPr/>
          <p:nvPr/>
        </p:nvPicPr>
        <p:blipFill>
          <a:blip r:embed="rId1">
            <a:extLst>
              <a:ext uri="{28A0092B-C50C-407E-A947-70E740481C1C}">
                <a14:useLocalDpi xmlns:a14="http://schemas.microsoft.com/office/drawing/2010/main" val="0"/>
              </a:ext>
            </a:extLst>
          </a:blip>
          <a:srcRect/>
          <a:stretch>
            <a:fillRect/>
          </a:stretch>
        </p:blipFill>
        <p:spPr bwMode="auto">
          <a:xfrm>
            <a:off x="1486099" y="1215342"/>
            <a:ext cx="9895491" cy="5766367"/>
          </a:xfrm>
          <a:prstGeom prst="rect">
            <a:avLst/>
          </a:prstGeom>
          <a:noFill/>
          <a:ln>
            <a:noFill/>
          </a:ln>
        </p:spPr>
      </p:pic>
      <p:pic>
        <p:nvPicPr>
          <p:cNvPr id="16" name="图片 15"/>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dirty="0">
                <a:latin typeface="OPPOSans B" panose="00020600040101010101" pitchFamily="18" charset="-122"/>
                <a:ea typeface="OPPOSans B" panose="00020600040101010101" pitchFamily="18" charset="-122"/>
                <a:cs typeface="OPPOSans B" panose="00020600040101010101" pitchFamily="18" charset="-122"/>
              </a:rPr>
              <a:t>2.2</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主要功能</a:t>
              </a:r>
              <a:endParaRPr lang="zh-CN" alt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r>
                <a:rPr lang="en-US" altLang="zh-CN" sz="1100" dirty="0">
                  <a:solidFill>
                    <a:schemeClr val="bg1">
                      <a:lumMod val="50000"/>
                    </a:schemeClr>
                  </a:solidFill>
                  <a:latin typeface="Arial" panose="020B0604020202020204" pitchFamily="34" charset="0"/>
                  <a:ea typeface="+mj-ea"/>
                  <a:cs typeface="Arial" panose="020B0604020202020204" pitchFamily="34" charset="0"/>
                </a:rPr>
                <a:t>Main functions</a:t>
              </a: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614170" y="1579245"/>
            <a:ext cx="3078480" cy="4851400"/>
          </a:xfrm>
          <a:prstGeom prst="rect">
            <a:avLst/>
          </a:prstGeom>
          <a:noFill/>
        </p:spPr>
        <p:txBody>
          <a:bodyPr wrap="square" rtlCol="0">
            <a:noAutofit/>
          </a:bodyPr>
          <a:lstStyle/>
          <a:p>
            <a:pPr marL="285750" indent="-285750">
              <a:lnSpc>
                <a:spcPct val="125000"/>
              </a:lnSpc>
              <a:spcBef>
                <a:spcPts val="600"/>
              </a:spcBef>
              <a:spcAft>
                <a:spcPts val="600"/>
              </a:spcAft>
              <a:buFont typeface="Wingdings" panose="05000000000000000000" pitchFamily="2" charset="2"/>
              <a:buChar char="u"/>
            </a:pP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客户端开启摄像头并将数据传递到服务端</a:t>
            </a:r>
            <a:endPar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indent="457200" fontAlgn="auto">
              <a:lnSpc>
                <a:spcPct val="150000"/>
              </a:lnSpc>
              <a:spcBef>
                <a:spcPts val="600"/>
              </a:spcBef>
              <a:spcAft>
                <a:spcPts val="600"/>
              </a:spcAft>
              <a:buFont typeface="Wingdings" panose="05000000000000000000" pitchFamily="2" charset="2"/>
              <a:buNone/>
            </a:pPr>
            <a:r>
              <a:rPr lang="zh-CN" altLang="zh-CN" sz="1600" kern="100" dirty="0">
                <a:effectLst/>
                <a:latin typeface="等线" panose="02010600030101010101" charset="-122"/>
                <a:ea typeface="等线" panose="02010600030101010101" charset="-122"/>
                <a:cs typeface="Times New Roman" panose="02020603050405020304" pitchFamily="18" charset="0"/>
              </a:rPr>
              <a:t>客户端使用OpenCv的VideoCapture类 + Qtimer定时器实现简单的摄像头调用，</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将视频数据按帧分割，便于传输和处理。</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a:p>
            <a:pPr indent="457200" fontAlgn="auto">
              <a:lnSpc>
                <a:spcPct val="150000"/>
              </a:lnSpc>
              <a:spcBef>
                <a:spcPts val="600"/>
              </a:spcBef>
              <a:spcAft>
                <a:spcPts val="600"/>
              </a:spcAft>
              <a:buFont typeface="Wingdings" panose="05000000000000000000" pitchFamily="2" charset="2"/>
              <a:buNone/>
            </a:pPr>
            <a:r>
              <a:rPr lang="zh-CN" altLang="zh-CN" sz="1600" kern="100" dirty="0">
                <a:effectLst/>
                <a:latin typeface="等线" panose="02010600030101010101" charset="-122"/>
                <a:ea typeface="等线" panose="02010600030101010101" charset="-122"/>
                <a:cs typeface="Times New Roman" panose="02020603050405020304" pitchFamily="18" charset="0"/>
              </a:rPr>
              <a:t>使用UDP传输数据：首先利用字节数组QByteArray类和数据缓冲区QBuffer类实现数据的存储，接着利用QUdpSocket类发送UDP数据报将数据传递到服务端。</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266700" algn="just" fontAlgn="auto">
              <a:lnSpc>
                <a:spcPct val="150000"/>
              </a:lnSpc>
            </a:pPr>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grpSp>
        <p:nvGrpSpPr>
          <p:cNvPr id="22" name="组合 21"/>
          <p:cNvGrpSpPr/>
          <p:nvPr/>
        </p:nvGrpSpPr>
        <p:grpSpPr>
          <a:xfrm>
            <a:off x="-5947" y="163629"/>
            <a:ext cx="1632061" cy="6686208"/>
            <a:chOff x="-5947" y="163629"/>
            <a:chExt cx="1632061" cy="6686208"/>
          </a:xfrm>
        </p:grpSpPr>
        <p:sp>
          <p:nvSpPr>
            <p:cNvPr id="31" name="矩形 30"/>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文本框 33"/>
            <p:cNvSpPr txBox="1"/>
            <p:nvPr/>
          </p:nvSpPr>
          <p:spPr>
            <a:xfrm>
              <a:off x="1" y="1848886"/>
              <a:ext cx="115926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项目简介</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34"/>
            <p:cNvSpPr txBox="1"/>
            <p:nvPr/>
          </p:nvSpPr>
          <p:spPr>
            <a:xfrm>
              <a:off x="-5946" y="2504569"/>
              <a:ext cx="1165215" cy="385298"/>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技术方案</a:t>
              </a:r>
              <a:endParaRPr lang="zh-CN" altLang="en-US"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6" name="文本框 35"/>
            <p:cNvSpPr txBox="1"/>
            <p:nvPr/>
          </p:nvSpPr>
          <p:spPr>
            <a:xfrm>
              <a:off x="-5947" y="3160251"/>
              <a:ext cx="1165215"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结果展示</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7" name="文本框 36"/>
            <p:cNvSpPr txBox="1"/>
            <p:nvPr/>
          </p:nvSpPr>
          <p:spPr>
            <a:xfrm>
              <a:off x="1" y="3815933"/>
              <a:ext cx="1159266" cy="377411"/>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项目总结</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文本框 38"/>
            <p:cNvSpPr txBox="1"/>
            <p:nvPr/>
          </p:nvSpPr>
          <p:spPr>
            <a:xfrm>
              <a:off x="-5947" y="4429297"/>
              <a:ext cx="1159266" cy="399575"/>
            </a:xfrm>
            <a:prstGeom prst="rect">
              <a:avLst/>
            </a:prstGeom>
            <a:noFill/>
          </p:spPr>
          <p:txBody>
            <a:bodyPr wrap="square" rtlCol="0">
              <a:spAutoFit/>
            </a:bodyPr>
            <a:lstStyle/>
            <a:p>
              <a:pPr algn="ctr">
                <a:lnSpc>
                  <a:spcPct val="150000"/>
                </a:lnSpc>
              </a:pPr>
              <a:r>
                <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     谢</a:t>
              </a:r>
              <a:endParaRPr lang="zh-CN" altLang="en-US"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cxnSp>
          <p:nvCxnSpPr>
            <p:cNvPr id="40" name="直接连接符 39"/>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1201400" y="6571433"/>
            <a:ext cx="990593" cy="261610"/>
          </a:xfrm>
          <a:prstGeom prst="rect">
            <a:avLst/>
          </a:prstGeom>
          <a:noFill/>
        </p:spPr>
        <p:txBody>
          <a:bodyPr wrap="square" rtlCol="0">
            <a:spAutoFit/>
          </a:bodyPr>
          <a:lstStyle/>
          <a:p>
            <a:pPr algn="ct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a:t>
            </a:r>
            <a:r>
              <a:rPr lang="en-US" altLang="zh-CN"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5/17</a:t>
            </a:r>
            <a:r>
              <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页</a:t>
            </a:r>
            <a:endParaRPr lang="zh-CN" altLang="en-US" sz="1050" b="1" spc="3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6" name="图片 1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105590" y="431647"/>
            <a:ext cx="936192" cy="268777"/>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022215" y="3160395"/>
            <a:ext cx="6898005" cy="271081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022215" y="1715135"/>
            <a:ext cx="3870960" cy="1120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COMMONDATA" val="eyJoZGlkIjoiY2EyNmY4YTlhNGNhMmU0YzBjZjNhZDVjNGQ4OTEyM2IifQ=="/>
  <p:tag name="KSO_WPP_MARK_KEY" val="5914f476-ecc2-4ee7-8a09-91d4f4ee1ef1"/>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学术蓝">
      <a:dk1>
        <a:srgbClr val="000000"/>
      </a:dk1>
      <a:lt1>
        <a:srgbClr val="FFFFFF"/>
      </a:lt1>
      <a:dk2>
        <a:srgbClr val="778495"/>
      </a:dk2>
      <a:lt2>
        <a:srgbClr val="F0F0F0"/>
      </a:lt2>
      <a:accent1>
        <a:srgbClr val="0E58A3"/>
      </a:accent1>
      <a:accent2>
        <a:srgbClr val="2673B7"/>
      </a:accent2>
      <a:accent3>
        <a:srgbClr val="122E66"/>
      </a:accent3>
      <a:accent4>
        <a:srgbClr val="4C7CA0"/>
      </a:accent4>
      <a:accent5>
        <a:srgbClr val="5E7A86"/>
      </a:accent5>
      <a:accent6>
        <a:srgbClr val="D9D9D9"/>
      </a:accent6>
      <a:hlink>
        <a:srgbClr val="F84D4D"/>
      </a:hlink>
      <a:folHlink>
        <a:srgbClr val="BFBFB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b="1" dirty="0" smtClean="0">
            <a:solidFill>
              <a:srgbClr val="122E66"/>
            </a:solidFill>
            <a:latin typeface="OPPOSans R" panose="00020600040101010101" pitchFamily="18" charset="-122"/>
            <a:ea typeface="OPPOSans R" panose="00020600040101010101" pitchFamily="18" charset="-122"/>
            <a:cs typeface="OPPOSans R" panose="00020600040101010101" pitchFamily="18"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4144</Words>
  <Application>WPS 演示</Application>
  <PresentationFormat>宽屏</PresentationFormat>
  <Paragraphs>432</Paragraphs>
  <Slides>20</Slides>
  <Notes>1</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20</vt:i4>
      </vt:variant>
    </vt:vector>
  </HeadingPairs>
  <TitlesOfParts>
    <vt:vector size="38" baseType="lpstr">
      <vt:lpstr>Arial</vt:lpstr>
      <vt:lpstr>宋体</vt:lpstr>
      <vt:lpstr>Wingdings</vt:lpstr>
      <vt:lpstr>OPPOSans R</vt:lpstr>
      <vt:lpstr>Arial</vt:lpstr>
      <vt:lpstr>微软雅黑</vt:lpstr>
      <vt:lpstr>OPPOSans H</vt:lpstr>
      <vt:lpstr>OPPOSans M</vt:lpstr>
      <vt:lpstr>阿里巴巴普惠体 B</vt:lpstr>
      <vt:lpstr>Segoe Print</vt:lpstr>
      <vt:lpstr>OPPOSans L</vt:lpstr>
      <vt:lpstr>等线</vt:lpstr>
      <vt:lpstr>阿里巴巴普惠体 R</vt:lpstr>
      <vt:lpstr>OPPOSans B</vt:lpstr>
      <vt:lpstr>Times New Roman</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muweilin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木卫林学术模板</dc:title>
  <dc:creator>tengtingmuwei </dc:creator>
  <dc:description>请尊重版权，尊重劳动成果</dc:description>
  <dc:subject>学术模板</dc:subject>
  <cp:lastModifiedBy>张艺汶</cp:lastModifiedBy>
  <cp:revision>81</cp:revision>
  <dcterms:created xsi:type="dcterms:W3CDTF">2022-05-29T09:59:00Z</dcterms:created>
  <dcterms:modified xsi:type="dcterms:W3CDTF">2023-07-27T05:04:35Z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BF97656F80AA4437BB4F8943CA9727A1</vt:lpwstr>
  </property>
  <property fmtid="{D5CDD505-2E9C-101B-9397-08002B2CF9AE}" pid="3" name="KSOProductBuildVer">
    <vt:lpwstr>2052-11.1.0.14309</vt:lpwstr>
  </property>
</Properties>
</file>